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4" r:id="rId2"/>
  </p:sldMasterIdLst>
  <p:notesMasterIdLst>
    <p:notesMasterId r:id="rId15"/>
  </p:notesMasterIdLst>
  <p:sldIdLst>
    <p:sldId id="390" r:id="rId3"/>
    <p:sldId id="453" r:id="rId4"/>
    <p:sldId id="454" r:id="rId5"/>
    <p:sldId id="450" r:id="rId6"/>
    <p:sldId id="451" r:id="rId7"/>
    <p:sldId id="455" r:id="rId8"/>
    <p:sldId id="433" r:id="rId9"/>
    <p:sldId id="452" r:id="rId10"/>
    <p:sldId id="456" r:id="rId11"/>
    <p:sldId id="443" r:id="rId12"/>
    <p:sldId id="441" r:id="rId13"/>
    <p:sldId id="37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E2E2E"/>
    <a:srgbClr val="008ED3"/>
    <a:srgbClr val="FFFFFF"/>
    <a:srgbClr val="7F7F7F"/>
    <a:srgbClr val="1CADE4"/>
    <a:srgbClr val="D9D9D9"/>
    <a:srgbClr val="008FFF"/>
    <a:srgbClr val="0083CD"/>
    <a:srgbClr val="02B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0" autoAdjust="0"/>
    <p:restoredTop sz="82560" autoAdjust="0"/>
  </p:normalViewPr>
  <p:slideViewPr>
    <p:cSldViewPr snapToGrid="0">
      <p:cViewPr varScale="1">
        <p:scale>
          <a:sx n="96" d="100"/>
          <a:sy n="96" d="100"/>
        </p:scale>
        <p:origin x="1003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3644D-0FC9-4A13-9457-43F08EE8DCF6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AE73-1CA2-401B-B18F-7F01CB559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3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新產品介紹： </a:t>
            </a:r>
            <a:r>
              <a:rPr lang="it-IT" altLang="zh-TW" sz="1200" b="1" dirty="0">
                <a:solidFill>
                  <a:schemeClr val="bg1"/>
                </a:solidFill>
              </a:rPr>
              <a:t>4K NDI®</a:t>
            </a:r>
            <a:r>
              <a:rPr lang="zh-TW" altLang="en-US" sz="1200" b="1" dirty="0">
                <a:solidFill>
                  <a:schemeClr val="bg1"/>
                </a:solidFill>
              </a:rPr>
              <a:t> </a:t>
            </a:r>
            <a:r>
              <a:rPr lang="it-IT" altLang="zh-TW" sz="1200" b="1" dirty="0">
                <a:solidFill>
                  <a:schemeClr val="bg1"/>
                </a:solidFill>
              </a:rPr>
              <a:t>PTZ </a:t>
            </a:r>
            <a:r>
              <a:rPr lang="zh-TW" altLang="en-US" sz="1200" b="1" dirty="0">
                <a:solidFill>
                  <a:schemeClr val="bg1"/>
                </a:solidFill>
              </a:rPr>
              <a:t>攝影機</a:t>
            </a:r>
            <a:r>
              <a:rPr lang="en-US" altLang="zh-TW" sz="1200" b="1" dirty="0">
                <a:solidFill>
                  <a:schemeClr val="bg1"/>
                </a:solidFill>
              </a:rPr>
              <a:t> </a:t>
            </a:r>
            <a:r>
              <a:rPr lang="en-US" altLang="zh-TW" sz="1200" b="1" dirty="0">
                <a:gradFill flip="none" rotWithShape="1">
                  <a:gsLst>
                    <a:gs pos="100000">
                      <a:srgbClr val="0083CD"/>
                    </a:gs>
                    <a:gs pos="0">
                      <a:srgbClr val="66FFFF"/>
                    </a:gs>
                  </a:gsLst>
                  <a:lin ang="5400000" scaled="0"/>
                  <a:tileRect/>
                </a:gradFill>
                <a:latin typeface="+mj-lt"/>
              </a:rPr>
              <a:t>VC-A71P-HN</a:t>
            </a:r>
            <a:endParaRPr lang="en-US" altLang="zh-TW" sz="12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schemeClr val="bg1"/>
              </a:solidFill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r" defTabSz="719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83D17-2ABA-42EA-805A-A37E986999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pPr marL="0" marR="0" lvl="0" indent="0" algn="r" defTabSz="719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兼容 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Lumens 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產品，如</a:t>
            </a:r>
            <a:r>
              <a:rPr lang="zh-TW" altLang="en-US" sz="900" dirty="0">
                <a:solidFill>
                  <a:prstClr val="black"/>
                </a:solidFill>
                <a:latin typeface="Calibri" panose="020F0502020204030204" pitchFamily="34" charset="0"/>
              </a:rPr>
              <a:t>錄播系統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LC200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、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LC100 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和攝影機控制器 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VS-KB30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、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VS-KB20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。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900" dirty="0"/>
              <a:t>它還兼容</a:t>
            </a:r>
            <a:r>
              <a:rPr lang="en-US" altLang="zh-TW" sz="900" dirty="0" err="1"/>
              <a:t>CamConnect</a:t>
            </a:r>
            <a:r>
              <a:rPr lang="zh-TW" altLang="en-US" sz="900" dirty="0"/>
              <a:t>、</a:t>
            </a:r>
            <a:r>
              <a:rPr lang="en-US" altLang="zh-TW" sz="900" dirty="0"/>
              <a:t>OBS</a:t>
            </a:r>
            <a:r>
              <a:rPr lang="zh-TW" altLang="en-US" sz="900" dirty="0"/>
              <a:t> </a:t>
            </a:r>
            <a:r>
              <a:rPr lang="en-US" altLang="zh-TW" sz="900" dirty="0"/>
              <a:t>Plugin……</a:t>
            </a:r>
            <a:r>
              <a:rPr lang="zh-TW" altLang="en-US" sz="900" dirty="0"/>
              <a:t>等</a:t>
            </a:r>
            <a:r>
              <a:rPr lang="en-US" altLang="zh-TW" sz="900" dirty="0"/>
              <a:t>Lumens</a:t>
            </a:r>
            <a:r>
              <a:rPr lang="zh-TW" altLang="en-US" sz="900" dirty="0"/>
              <a:t>軟體，為用戶使用提供更多便利性。</a:t>
            </a:r>
            <a:endParaRPr lang="en-US" altLang="zh-TW" sz="9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74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成功整合了主要的視訊會議軟體、流行的串流媒體平台、廣播軟體</a:t>
            </a:r>
            <a:r>
              <a:rPr lang="zh-TW" alt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及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Stream Deck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。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為用戶提供了更靈活的選擇，可以將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與所需的平台一起使用。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zh-TW" altLang="en-US" dirty="0"/>
              <a:t>若想了解更多訊息，請至</a:t>
            </a:r>
            <a:r>
              <a:rPr lang="en-US" altLang="zh-TW" dirty="0"/>
              <a:t>Lumens</a:t>
            </a:r>
            <a:r>
              <a:rPr lang="zh-TW" altLang="en-US" dirty="0"/>
              <a:t>網站 </a:t>
            </a:r>
            <a:r>
              <a:rPr lang="en-US" altLang="zh-TW" dirty="0"/>
              <a:t>www.Mylumens.com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D9E8-814B-4CA6-AF44-841A0C737E2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41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Lumens VC-A71P-HN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是一款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4K 60fps PTZ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攝影機，支援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12G-SDI,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高頻寬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NDI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和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NDI®|HX3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輸出設定。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zh-TW" altLang="en-US" sz="9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Myriad Pro"/>
              </a:rPr>
              <a:t>顏色有黑色及白色，符合</a:t>
            </a:r>
            <a:r>
              <a:rPr lang="en-US" altLang="zh-TW" sz="9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Myriad Pro"/>
              </a:rPr>
              <a:t>NDAA</a:t>
            </a:r>
            <a:r>
              <a:rPr lang="zh-TW" altLang="en-US" sz="9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Myriad Pro"/>
              </a:rPr>
              <a:t>及</a:t>
            </a:r>
            <a:r>
              <a:rPr lang="en-US" altLang="zh-TW" sz="9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Myriad Pro"/>
              </a:rPr>
              <a:t>TAA</a:t>
            </a:r>
            <a:r>
              <a:rPr lang="zh-TW" altLang="en-US" sz="9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Myriad Pro"/>
              </a:rPr>
              <a:t>認證，且有</a:t>
            </a:r>
            <a:r>
              <a:rPr lang="en-US" altLang="zh-TW" sz="9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Myriad Pro"/>
              </a:rPr>
              <a:t>5</a:t>
            </a:r>
            <a:r>
              <a:rPr lang="zh-TW" altLang="en-US" sz="9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Myriad Pro"/>
              </a:rPr>
              <a:t>年保固。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9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VC-A71P-HN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具備雙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SDI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孔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(3G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及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12G)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及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USB 3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孔，同時也採用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G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/>
              </a:rPr>
              <a:t>enlock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和</a:t>
            </a:r>
            <a:r>
              <a:rPr lang="en-US" altLang="zh-TW" sz="1800" b="0" i="0" u="none" strike="noStrike" baseline="0" dirty="0" err="1">
                <a:solidFill>
                  <a:srgbClr val="000000"/>
                </a:solidFill>
                <a:latin typeface="Myriad Pro"/>
              </a:rPr>
              <a:t>FreeD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協議，可用於要求嚴格的多台攝影機同時運作，包括廣播工作室、遠程位置、音樂廳、運動場和虛擬佈景。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VC-A71P-HN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也支援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Rec709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和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BT2020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的色域規格，非常適用於高解析度和超高解析度的專業攝影需求。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70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/>
              <a:t>在</a:t>
            </a:r>
            <a:r>
              <a:rPr lang="en-US" altLang="zh-TW" sz="800" dirty="0"/>
              <a:t>VC-A71P-HN</a:t>
            </a:r>
            <a:r>
              <a:rPr lang="zh-TW" altLang="en-US" sz="800" dirty="0"/>
              <a:t>的正面，有</a:t>
            </a:r>
            <a:r>
              <a:rPr lang="en-US" altLang="zh-TW" sz="800" dirty="0"/>
              <a:t>Tally</a:t>
            </a:r>
            <a:r>
              <a:rPr lang="zh-TW" altLang="en-US" sz="800" dirty="0"/>
              <a:t>指示燈、攝影機鏡頭及顯示狀態的</a:t>
            </a:r>
            <a:r>
              <a:rPr lang="en-US" altLang="zh-TW" sz="800" dirty="0"/>
              <a:t>LED</a:t>
            </a:r>
            <a:r>
              <a:rPr lang="zh-TW" altLang="en-US" sz="800" dirty="0"/>
              <a:t>燈。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2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dirty="0"/>
              <a:t>在背面則有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Kensington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安全鎖、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網路接口、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 3.0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HDMI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3G-SDI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12G-SDI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RS-424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、輸出解析度、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Genlock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輸入、音源輸入、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RS-232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、電源插孔及</a:t>
            </a:r>
            <a:r>
              <a:rPr lang="zh-TW" altLang="en-US" sz="1200" dirty="0">
                <a:solidFill>
                  <a:srgbClr val="008ED3"/>
                </a:solidFill>
              </a:rPr>
              <a:t>設對應遙控器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VC-A71P-HN</a:t>
            </a:r>
            <a:r>
              <a:rPr lang="zh-TW" alt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主要特色：</a:t>
            </a:r>
            <a:endParaRPr lang="en-US" altLang="zh-TW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 60 fps 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超高解析畫質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30x 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光學變焦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1/1.8" CMOS 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感測器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12G-SDI / 3G-SDI </a:t>
            </a:r>
            <a:r>
              <a:rPr lang="en-US" altLang="zh-TW"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HDMI 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IP / USB 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影像輸出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 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Genlock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同步鎖定</a:t>
            </a:r>
            <a:endParaRPr lang="en-US" altLang="zh-TW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Rec.709 / BT.2020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色域標準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 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NDI / NDI|HX3 / RTSP / RTMP / RTMPS / MPEG- TS / SRT 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協議 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</a:t>
            </a:r>
            <a:r>
              <a:rPr lang="en-US" altLang="zh-TW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協議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可進行即時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VR/AR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製作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 </a:t>
            </a:r>
            <a:r>
              <a:rPr lang="en-US" altLang="zh-TW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802.1x </a:t>
            </a:r>
            <a:r>
              <a:rPr lang="zh-TW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網路認證標準</a:t>
            </a:r>
          </a:p>
          <a:p>
            <a:r>
              <a:rPr lang="zh-TW" altLang="en-US" sz="900" b="0" i="0" u="none" strike="noStrike" baseline="0" dirty="0">
                <a:solidFill>
                  <a:srgbClr val="000000"/>
                </a:solidFill>
                <a:latin typeface="微軟正黑體"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93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900" b="1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NDI® </a:t>
            </a:r>
            <a:r>
              <a:rPr lang="zh-TW" altLang="en-US" sz="9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高頻寬功能</a:t>
            </a:r>
            <a:endParaRPr lang="en-US" altLang="zh-TW" sz="9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algn="l"/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VC-A71P-HN 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具有完整的 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NDI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協議功能，可通過 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IP 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網絡以超低延遲提供高質量影片格式。</a:t>
            </a:r>
            <a:r>
              <a:rPr lang="en-US" altLang="zh-TW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I-Frame NDI </a:t>
            </a:r>
            <a:r>
              <a:rPr lang="zh-TW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編解碼器的視覺無損效能非常適用於高品質影像和電視製作、現場活動和演播室。</a:t>
            </a:r>
            <a:endParaRPr lang="zh-TW" altLang="zh-TW" sz="90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dirty="0"/>
          </a:p>
          <a:p>
            <a:r>
              <a:rPr lang="en-US" altLang="zh-TW" sz="1800" b="1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NDI®|HX3 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協議技術</a:t>
            </a:r>
            <a:endParaRPr lang="en-US" altLang="zh-TW" sz="1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VC-A71P-HN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支援最新版本的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NDI®|HX3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協議。 以極低的延遲提供高質量的影音錄製，並可以直接連接到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NDI®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網絡。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VC-A71P-HN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同時支援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NDI®|HX3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和全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NDI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8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9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廣播連接</a:t>
            </a:r>
            <a:endParaRPr lang="en-US" altLang="zh-TW" sz="9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algn="l"/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VC-A71P-HN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搭載雙 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SDI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端口（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12G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和 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3G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）和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Genlock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功能以同步廣播設備。 攝影機可通過乙太網路提供電源（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PoE++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）；網絡端口還可用於 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SRT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和 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MPEG-TS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輸出，並符合標準的網絡協議。</a:t>
            </a:r>
            <a:endParaRPr lang="en-US" altLang="zh-TW" sz="180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algn="l"/>
            <a:endParaRPr lang="zh-TW" altLang="zh-TW" sz="180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algn="l"/>
            <a:r>
              <a:rPr lang="en-US" altLang="zh-TW" sz="1800" b="1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BT.2020/Rec.709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色域支援</a:t>
            </a:r>
            <a:r>
              <a:rPr lang="en-US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Lumens® VC-A71P-HN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支援 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BT.2020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色域，可表達廣泛而精確的色彩再現。 借助 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BT.2020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VC-A71HN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可以與其他攝影機相互搭配，並提供針對新一代 </a:t>
            </a:r>
            <a:r>
              <a:rPr lang="en-US" altLang="zh-TW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UltraHD</a:t>
            </a:r>
            <a:r>
              <a:rPr lang="en-US" altLang="zh-TW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zh-TW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監視器優化的影像輸出。</a:t>
            </a:r>
            <a:endParaRPr lang="en-US" altLang="zh-TW" sz="180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4026A-57D6-4A76-ACEB-FC91802D85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6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6A6A6A"/>
                </a:solidFill>
                <a:effectLst/>
                <a:latin typeface="Segoe UI" panose="020B0502040204020203" pitchFamily="34" charset="0"/>
              </a:rPr>
              <a:t>競爭對手是</a:t>
            </a:r>
            <a:r>
              <a:rPr lang="en-US" altLang="zh-TW" b="0" i="0" dirty="0">
                <a:solidFill>
                  <a:srgbClr val="6A6A6A"/>
                </a:solidFill>
                <a:effectLst/>
                <a:latin typeface="Segoe UI" panose="020B0502040204020203" pitchFamily="34" charset="0"/>
              </a:rPr>
              <a:t>Panasonic</a:t>
            </a:r>
            <a:r>
              <a:rPr lang="zh-TW" altLang="en-US" b="0" i="0" dirty="0">
                <a:solidFill>
                  <a:srgbClr val="6A6A6A"/>
                </a:solidFill>
                <a:effectLst/>
                <a:latin typeface="Segoe UI" panose="020B0502040204020203" pitchFamily="34" charset="0"/>
              </a:rPr>
              <a:t>的</a:t>
            </a:r>
            <a:r>
              <a:rPr lang="en-US" altLang="zh-TW" sz="900" u="none" strike="noStrike" dirty="0">
                <a:effectLst/>
              </a:rPr>
              <a:t>AW-UE80</a:t>
            </a:r>
            <a:r>
              <a:rPr lang="zh-TW" altLang="en-US" sz="900" u="none" strike="noStrike" dirty="0">
                <a:effectLst/>
              </a:rPr>
              <a:t>及</a:t>
            </a:r>
            <a:r>
              <a:rPr lang="en-US" altLang="zh-TW" sz="900" u="none" strike="noStrike" dirty="0">
                <a:effectLst/>
              </a:rPr>
              <a:t>UE100</a:t>
            </a:r>
            <a:r>
              <a:rPr lang="zh-TW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，與他們相比，</a:t>
            </a:r>
            <a:r>
              <a:rPr lang="en-US" altLang="zh-TW" sz="900" u="none" strike="noStrike" dirty="0">
                <a:effectLst/>
              </a:rPr>
              <a:t>Lumens VC-A71P-HN</a:t>
            </a:r>
            <a:r>
              <a:rPr lang="zh-TW" altLang="en-US" sz="900" u="none" strike="noStrike" dirty="0">
                <a:effectLst/>
              </a:rPr>
              <a:t>具備雙</a:t>
            </a:r>
            <a:r>
              <a:rPr lang="en-US" altLang="zh-TW" sz="900" u="none" strike="noStrike" dirty="0">
                <a:effectLst/>
              </a:rPr>
              <a:t>SDI</a:t>
            </a:r>
            <a:r>
              <a:rPr lang="zh-TW" altLang="en-US" sz="900" u="none" strike="noStrike" dirty="0">
                <a:effectLst/>
              </a:rPr>
              <a:t>及</a:t>
            </a:r>
            <a:r>
              <a:rPr lang="en-US" altLang="zh-TW" sz="900" u="none" strike="noStrike" dirty="0">
                <a:effectLst/>
              </a:rPr>
              <a:t>USB</a:t>
            </a:r>
            <a:r>
              <a:rPr lang="zh-TW" altLang="en-US" sz="900" u="none" strike="noStrike" dirty="0">
                <a:effectLst/>
              </a:rPr>
              <a:t>孔，為與各種錄播設備和顯示器的整合提供了更大的靈活性和便利性。</a:t>
            </a:r>
            <a:endParaRPr lang="en-US" altLang="zh-TW" sz="900" u="none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智慧聚焦功能能夠智能識別面部特徵，即使在復雜環境下也能快速準確對焦。</a:t>
            </a:r>
            <a:endParaRPr lang="en-US" altLang="zh-TW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zh-TW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並且支援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高頻寬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NDI 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和及</a:t>
            </a:r>
            <a:r>
              <a:rPr lang="zh-TW" alt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最新版本的</a:t>
            </a:r>
            <a:r>
              <a:rPr lang="en-US" altLang="zh-TW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</a:t>
            </a:r>
            <a:r>
              <a:rPr lang="zh-TW" alt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協議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NDI®|HX3</a:t>
            </a:r>
            <a:r>
              <a:rPr lang="zh-TW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17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06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62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10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 Cover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1000">
              <a:schemeClr val="tx1">
                <a:lumMod val="85000"/>
                <a:lumOff val="1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3"/>
          <a:stretch/>
        </p:blipFill>
        <p:spPr>
          <a:xfrm>
            <a:off x="395537" y="267495"/>
            <a:ext cx="2292351" cy="523885"/>
          </a:xfrm>
          <a:prstGeom prst="rect">
            <a:avLst/>
          </a:prstGeom>
        </p:spPr>
      </p:pic>
      <p:sp>
        <p:nvSpPr>
          <p:cNvPr id="4" name="橢圓 3"/>
          <p:cNvSpPr/>
          <p:nvPr userDrawn="1"/>
        </p:nvSpPr>
        <p:spPr>
          <a:xfrm>
            <a:off x="4427984" y="915566"/>
            <a:ext cx="1988820" cy="1988820"/>
          </a:xfrm>
          <a:prstGeom prst="ellipse">
            <a:avLst/>
          </a:prstGeom>
          <a:gradFill>
            <a:gsLst>
              <a:gs pos="100000">
                <a:srgbClr val="0083CD"/>
              </a:gs>
              <a:gs pos="0">
                <a:srgbClr val="66FFFF"/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31" name="矩形 30"/>
          <p:cNvSpPr/>
          <p:nvPr userDrawn="1"/>
        </p:nvSpPr>
        <p:spPr>
          <a:xfrm>
            <a:off x="8779369" y="4427290"/>
            <a:ext cx="45719" cy="444378"/>
          </a:xfrm>
          <a:prstGeom prst="rect">
            <a:avLst/>
          </a:prstGeom>
          <a:solidFill>
            <a:srgbClr val="B3B3B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cxnSp>
        <p:nvCxnSpPr>
          <p:cNvPr id="1025" name="直線接點 1024"/>
          <p:cNvCxnSpPr/>
          <p:nvPr userDrawn="1"/>
        </p:nvCxnSpPr>
        <p:spPr>
          <a:xfrm>
            <a:off x="5514637" y="267494"/>
            <a:ext cx="3199256" cy="0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群組 1025"/>
          <p:cNvGrpSpPr/>
          <p:nvPr userDrawn="1"/>
        </p:nvGrpSpPr>
        <p:grpSpPr>
          <a:xfrm>
            <a:off x="8280852" y="4437601"/>
            <a:ext cx="412828" cy="413859"/>
            <a:chOff x="7884368" y="4040128"/>
            <a:chExt cx="809311" cy="811332"/>
          </a:xfrm>
        </p:grpSpPr>
        <p:grpSp>
          <p:nvGrpSpPr>
            <p:cNvPr id="11" name="群組 10"/>
            <p:cNvGrpSpPr/>
            <p:nvPr userDrawn="1"/>
          </p:nvGrpSpPr>
          <p:grpSpPr>
            <a:xfrm>
              <a:off x="8316414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22" name="橢圓 21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3" name="橢圓 22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4" name="橢圓 23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5" name="橢圓 24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6" name="橢圓 25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7" name="橢圓 26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8" name="橢圓 27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9" name="橢圓 28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30" name="橢圓 29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56" name="群組 55"/>
            <p:cNvGrpSpPr/>
            <p:nvPr userDrawn="1"/>
          </p:nvGrpSpPr>
          <p:grpSpPr>
            <a:xfrm>
              <a:off x="7884368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57" name="橢圓 5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8" name="橢圓 5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9" name="橢圓 5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0" name="橢圓 5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1" name="橢圓 6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2" name="橢圓 6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3" name="橢圓 6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4" name="橢圓 6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5" name="橢圓 6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66" name="群組 65"/>
            <p:cNvGrpSpPr/>
            <p:nvPr userDrawn="1"/>
          </p:nvGrpSpPr>
          <p:grpSpPr>
            <a:xfrm>
              <a:off x="8316414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67" name="橢圓 6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8" name="橢圓 6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9" name="橢圓 6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0" name="橢圓 6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1" name="橢圓 7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2" name="橢圓 7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3" name="橢圓 7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4" name="橢圓 7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5" name="橢圓 7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76" name="群組 75"/>
            <p:cNvGrpSpPr/>
            <p:nvPr userDrawn="1"/>
          </p:nvGrpSpPr>
          <p:grpSpPr>
            <a:xfrm>
              <a:off x="7884368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77" name="橢圓 7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8" name="橢圓 7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9" name="橢圓 7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0" name="橢圓 7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1" name="橢圓 8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2" name="橢圓 8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3" name="橢圓 8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4" name="橢圓 8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5" name="橢圓 8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</p:grpSp>
      <p:cxnSp>
        <p:nvCxnSpPr>
          <p:cNvPr id="87" name="直線接點 86"/>
          <p:cNvCxnSpPr/>
          <p:nvPr userDrawn="1"/>
        </p:nvCxnSpPr>
        <p:spPr>
          <a:xfrm flipH="1">
            <a:off x="395537" y="4790272"/>
            <a:ext cx="1868661" cy="0"/>
          </a:xfrm>
          <a:prstGeom prst="line">
            <a:avLst/>
          </a:prstGeom>
          <a:ln w="12700">
            <a:solidFill>
              <a:srgbClr val="77777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 userDrawn="1"/>
        </p:nvCxnSpPr>
        <p:spPr>
          <a:xfrm>
            <a:off x="395537" y="4288945"/>
            <a:ext cx="1" cy="504056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7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 rot="10800000" flipH="1">
            <a:off x="7237526" y="3148294"/>
            <a:ext cx="1906473" cy="1576105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763483"/>
            <a:ext cx="9144000" cy="139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 flipH="1">
            <a:off x="6905624" y="1303915"/>
            <a:ext cx="2238376" cy="1850493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" y="158995"/>
            <a:ext cx="1326976" cy="3729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415290" y="1962851"/>
            <a:ext cx="5064429" cy="1005817"/>
          </a:xfrm>
        </p:spPr>
        <p:txBody>
          <a:bodyPr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8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15290" y="3276942"/>
            <a:ext cx="4168036" cy="454851"/>
          </a:xfrm>
        </p:spPr>
        <p:txBody>
          <a:bodyPr>
            <a:normAutofit/>
          </a:bodyPr>
          <a:lstStyle>
            <a:lvl1pPr marL="0" indent="0" algn="l">
              <a:buNone/>
              <a:defRPr lang="zh-TW" alt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320927" y="1150226"/>
            <a:ext cx="486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8388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＞形箭號 5"/>
          <p:cNvSpPr/>
          <p:nvPr userDrawn="1"/>
        </p:nvSpPr>
        <p:spPr>
          <a:xfrm flipH="1">
            <a:off x="4572000" y="0"/>
            <a:ext cx="2476500" cy="5143500"/>
          </a:xfrm>
          <a:prstGeom prst="chevron">
            <a:avLst>
              <a:gd name="adj" fmla="val 83846"/>
            </a:avLst>
          </a:prstGeom>
          <a:solidFill>
            <a:schemeClr val="accent3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＞形箭號 6"/>
          <p:cNvSpPr/>
          <p:nvPr userDrawn="1"/>
        </p:nvSpPr>
        <p:spPr>
          <a:xfrm flipH="1">
            <a:off x="5198790" y="0"/>
            <a:ext cx="3962400" cy="5143500"/>
          </a:xfrm>
          <a:prstGeom prst="chevron">
            <a:avLst/>
          </a:prstGeom>
          <a:solidFill>
            <a:schemeClr val="accent3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＞形箭號 7"/>
          <p:cNvSpPr/>
          <p:nvPr userDrawn="1"/>
        </p:nvSpPr>
        <p:spPr>
          <a:xfrm>
            <a:off x="3293790" y="0"/>
            <a:ext cx="5850210" cy="5143500"/>
          </a:xfrm>
          <a:prstGeom prst="chevron">
            <a:avLst/>
          </a:prstGeom>
          <a:solidFill>
            <a:schemeClr val="accent3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 hasCustomPrompt="1"/>
          </p:nvPr>
        </p:nvSpPr>
        <p:spPr>
          <a:xfrm>
            <a:off x="2332673" y="2074664"/>
            <a:ext cx="4478655" cy="994172"/>
          </a:xfrm>
        </p:spPr>
        <p:txBody>
          <a:bodyPr>
            <a:normAutofit/>
          </a:bodyPr>
          <a:lstStyle>
            <a:lvl1pPr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TW" altLang="en-US" sz="5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25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sp>
        <p:nvSpPr>
          <p:cNvPr id="19" name="等腰三角形 18"/>
          <p:cNvSpPr/>
          <p:nvPr userDrawn="1"/>
        </p:nvSpPr>
        <p:spPr>
          <a:xfrm rot="5400000">
            <a:off x="-1157287" y="2044301"/>
            <a:ext cx="2496534" cy="18196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-1157287" y="3034901"/>
            <a:ext cx="2496534" cy="18196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52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0968" y="303231"/>
            <a:ext cx="8215488" cy="46832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Page Title</a:t>
            </a:r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460968" y="900544"/>
            <a:ext cx="8215488" cy="38891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132" y="0"/>
            <a:ext cx="239824" cy="5143500"/>
          </a:xfrm>
          <a:prstGeom prst="rect">
            <a:avLst/>
          </a:prstGeom>
          <a:solidFill>
            <a:srgbClr val="1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2C5BB7A-57A9-4902-B7B4-983E10CD7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4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6769450" y="-195"/>
            <a:ext cx="2374550" cy="1390845"/>
            <a:chOff x="6769450" y="-195"/>
            <a:chExt cx="2374550" cy="1390845"/>
          </a:xfrm>
        </p:grpSpPr>
        <p:sp>
          <p:nvSpPr>
            <p:cNvPr id="7" name="等腰三角形 6"/>
            <p:cNvSpPr/>
            <p:nvPr/>
          </p:nvSpPr>
          <p:spPr>
            <a:xfrm flipV="1">
              <a:off x="6769450" y="-195"/>
              <a:ext cx="2374550" cy="88720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7436200" y="0"/>
              <a:ext cx="1707800" cy="103023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8086725" y="0"/>
              <a:ext cx="1057275" cy="1390650"/>
            </a:xfrm>
            <a:prstGeom prst="triangle">
              <a:avLst>
                <a:gd name="adj" fmla="val 1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00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95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76594"/>
            <a:ext cx="9144000" cy="1966906"/>
          </a:xfrm>
          <a:prstGeom prst="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6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 Cover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1000">
              <a:schemeClr val="tx1">
                <a:lumMod val="85000"/>
                <a:lumOff val="1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3"/>
          <a:stretch/>
        </p:blipFill>
        <p:spPr>
          <a:xfrm>
            <a:off x="395537" y="267495"/>
            <a:ext cx="2292351" cy="523885"/>
          </a:xfrm>
          <a:prstGeom prst="rect">
            <a:avLst/>
          </a:prstGeom>
        </p:spPr>
      </p:pic>
      <p:sp>
        <p:nvSpPr>
          <p:cNvPr id="4" name="橢圓 3"/>
          <p:cNvSpPr/>
          <p:nvPr userDrawn="1"/>
        </p:nvSpPr>
        <p:spPr>
          <a:xfrm>
            <a:off x="4427984" y="915566"/>
            <a:ext cx="1988820" cy="1988820"/>
          </a:xfrm>
          <a:prstGeom prst="ellipse">
            <a:avLst/>
          </a:prstGeom>
          <a:gradFill>
            <a:gsLst>
              <a:gs pos="100000">
                <a:srgbClr val="0083CD"/>
              </a:gs>
              <a:gs pos="0">
                <a:srgbClr val="66FFFF"/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31" name="矩形 30"/>
          <p:cNvSpPr/>
          <p:nvPr userDrawn="1"/>
        </p:nvSpPr>
        <p:spPr>
          <a:xfrm>
            <a:off x="8779369" y="4427290"/>
            <a:ext cx="45719" cy="444378"/>
          </a:xfrm>
          <a:prstGeom prst="rect">
            <a:avLst/>
          </a:prstGeom>
          <a:solidFill>
            <a:srgbClr val="B3B3B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cxnSp>
        <p:nvCxnSpPr>
          <p:cNvPr id="1025" name="直線接點 1024"/>
          <p:cNvCxnSpPr/>
          <p:nvPr userDrawn="1"/>
        </p:nvCxnSpPr>
        <p:spPr>
          <a:xfrm>
            <a:off x="5514637" y="267494"/>
            <a:ext cx="3199256" cy="0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群組 1025"/>
          <p:cNvGrpSpPr/>
          <p:nvPr userDrawn="1"/>
        </p:nvGrpSpPr>
        <p:grpSpPr>
          <a:xfrm>
            <a:off x="8280852" y="4437601"/>
            <a:ext cx="412828" cy="413859"/>
            <a:chOff x="7884368" y="4040128"/>
            <a:chExt cx="809311" cy="811332"/>
          </a:xfrm>
        </p:grpSpPr>
        <p:grpSp>
          <p:nvGrpSpPr>
            <p:cNvPr id="11" name="群組 10"/>
            <p:cNvGrpSpPr/>
            <p:nvPr userDrawn="1"/>
          </p:nvGrpSpPr>
          <p:grpSpPr>
            <a:xfrm>
              <a:off x="8316414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22" name="橢圓 21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3" name="橢圓 22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4" name="橢圓 23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5" name="橢圓 24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6" name="橢圓 25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7" name="橢圓 26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8" name="橢圓 27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29" name="橢圓 28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30" name="橢圓 29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56" name="群組 55"/>
            <p:cNvGrpSpPr/>
            <p:nvPr userDrawn="1"/>
          </p:nvGrpSpPr>
          <p:grpSpPr>
            <a:xfrm>
              <a:off x="7884368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57" name="橢圓 5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8" name="橢圓 5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59" name="橢圓 5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0" name="橢圓 5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1" name="橢圓 6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2" name="橢圓 6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3" name="橢圓 6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4" name="橢圓 6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5" name="橢圓 6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66" name="群組 65"/>
            <p:cNvGrpSpPr/>
            <p:nvPr userDrawn="1"/>
          </p:nvGrpSpPr>
          <p:grpSpPr>
            <a:xfrm>
              <a:off x="8316414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67" name="橢圓 6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8" name="橢圓 6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69" name="橢圓 6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0" name="橢圓 6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1" name="橢圓 7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2" name="橢圓 7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3" name="橢圓 7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4" name="橢圓 7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5" name="橢圓 7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  <p:grpSp>
          <p:nvGrpSpPr>
            <p:cNvPr id="76" name="群組 75"/>
            <p:cNvGrpSpPr/>
            <p:nvPr userDrawn="1"/>
          </p:nvGrpSpPr>
          <p:grpSpPr>
            <a:xfrm>
              <a:off x="7884368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77" name="橢圓 7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8" name="橢圓 7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79" name="橢圓 7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0" name="橢圓 7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1" name="橢圓 8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2" name="橢圓 8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3" name="橢圓 8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4" name="橢圓 8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sp>
            <p:nvSpPr>
              <p:cNvPr id="85" name="橢圓 8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</p:grpSp>
      </p:grpSp>
      <p:cxnSp>
        <p:nvCxnSpPr>
          <p:cNvPr id="87" name="直線接點 86"/>
          <p:cNvCxnSpPr/>
          <p:nvPr userDrawn="1"/>
        </p:nvCxnSpPr>
        <p:spPr>
          <a:xfrm flipH="1">
            <a:off x="395537" y="4790272"/>
            <a:ext cx="1868661" cy="0"/>
          </a:xfrm>
          <a:prstGeom prst="line">
            <a:avLst/>
          </a:prstGeom>
          <a:ln w="12700">
            <a:solidFill>
              <a:srgbClr val="77777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 userDrawn="1"/>
        </p:nvCxnSpPr>
        <p:spPr>
          <a:xfrm>
            <a:off x="395537" y="4288945"/>
            <a:ext cx="1" cy="504056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15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插頁_Install"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6176" y="2051050"/>
            <a:ext cx="6212682" cy="12436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788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5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7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7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26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17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6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3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6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21" r:id="rId4"/>
    <p:sldLayoutId id="2147483720" r:id="rId5"/>
    <p:sldLayoutId id="2147483698" r:id="rId6"/>
    <p:sldLayoutId id="2147483699" r:id="rId7"/>
    <p:sldLayoutId id="2147483700" r:id="rId8"/>
    <p:sldLayoutId id="2147483701" r:id="rId9"/>
    <p:sldLayoutId id="214748370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microsoft.com/office/2007/relationships/hdphoto" Target="../media/hdphoto1.wdp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44162" y="3233262"/>
            <a:ext cx="673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TW" sz="2800" b="1" dirty="0">
                <a:solidFill>
                  <a:schemeClr val="bg1"/>
                </a:solidFill>
              </a:rPr>
              <a:t>4K NDI®</a:t>
            </a: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r>
              <a:rPr lang="it-IT" altLang="zh-TW" sz="2800" b="1" dirty="0">
                <a:solidFill>
                  <a:schemeClr val="bg1"/>
                </a:solidFill>
              </a:rPr>
              <a:t>PTZ </a:t>
            </a:r>
            <a:r>
              <a:rPr lang="zh-TW" altLang="en-US" sz="2800" b="1" dirty="0">
                <a:solidFill>
                  <a:schemeClr val="bg1"/>
                </a:solidFill>
              </a:rPr>
              <a:t>攝影機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zh-TW" altLang="en-US" sz="3600" b="1" dirty="0">
                <a:solidFill>
                  <a:schemeClr val="bg1"/>
                </a:solidFill>
              </a:rPr>
              <a:t>產品介紹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185" y="2571750"/>
            <a:ext cx="329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gradFill flip="none" rotWithShape="1">
                  <a:gsLst>
                    <a:gs pos="100000">
                      <a:srgbClr val="0083CD"/>
                    </a:gs>
                    <a:gs pos="0">
                      <a:srgbClr val="66FFFF"/>
                    </a:gs>
                  </a:gsLst>
                  <a:lin ang="5400000" scaled="0"/>
                  <a:tileRect/>
                </a:gradFill>
                <a:latin typeface="+mj-lt"/>
              </a:rPr>
              <a:t>VC-A71P-HN</a:t>
            </a:r>
            <a:endParaRPr lang="en-US" sz="4400" b="1" dirty="0">
              <a:gradFill flip="none" rotWithShape="1">
                <a:gsLst>
                  <a:gs pos="100000">
                    <a:srgbClr val="0083CD"/>
                  </a:gs>
                  <a:gs pos="0">
                    <a:srgbClr val="66FFFF"/>
                  </a:gs>
                </a:gsLst>
                <a:lin ang="5400000" scaled="0"/>
                <a:tileRect/>
              </a:gradFill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B2BB96-9624-45EF-8045-D0B8776A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01" y="106647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E3423E8A-B168-4A30-944D-4EF16BDE1E6F}"/>
              </a:ext>
            </a:extLst>
          </p:cNvPr>
          <p:cNvGrpSpPr/>
          <p:nvPr/>
        </p:nvGrpSpPr>
        <p:grpSpPr>
          <a:xfrm>
            <a:off x="3802199" y="793571"/>
            <a:ext cx="2520000" cy="2070000"/>
            <a:chOff x="3322522" y="3120399"/>
            <a:chExt cx="2013106" cy="1653622"/>
          </a:xfrm>
        </p:grpSpPr>
        <p:sp>
          <p:nvSpPr>
            <p:cNvPr id="22" name="圓角矩形 21"/>
            <p:cNvSpPr/>
            <p:nvPr/>
          </p:nvSpPr>
          <p:spPr>
            <a:xfrm>
              <a:off x="3322522" y="3120399"/>
              <a:ext cx="2013106" cy="1653622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手繪多邊形 19">
              <a:extLst>
                <a:ext uri="{FF2B5EF4-FFF2-40B4-BE49-F238E27FC236}">
                  <a16:creationId xmlns:a16="http://schemas.microsoft.com/office/drawing/2014/main" id="{3DC9B6D4-E0F5-4647-A7E8-9E241283AC07}"/>
                </a:ext>
              </a:extLst>
            </p:cNvPr>
            <p:cNvSpPr/>
            <p:nvPr/>
          </p:nvSpPr>
          <p:spPr>
            <a:xfrm>
              <a:off x="3397827" y="4479108"/>
              <a:ext cx="1918353" cy="276291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錄播系統</a:t>
              </a:r>
            </a:p>
          </p:txBody>
        </p:sp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F5292059-752C-4025-81DF-B783B3C22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2" t="40777" r="10040" b="39546"/>
            <a:stretch/>
          </p:blipFill>
          <p:spPr>
            <a:xfrm>
              <a:off x="3547163" y="3330196"/>
              <a:ext cx="1609837" cy="331816"/>
            </a:xfrm>
            <a:prstGeom prst="rect">
              <a:avLst/>
            </a:prstGeom>
          </p:spPr>
        </p:pic>
        <p:pic>
          <p:nvPicPr>
            <p:cNvPr id="61" name="圖片 60">
              <a:extLst>
                <a:ext uri="{FF2B5EF4-FFF2-40B4-BE49-F238E27FC236}">
                  <a16:creationId xmlns:a16="http://schemas.microsoft.com/office/drawing/2014/main" id="{678E1351-3A0C-416F-AD5D-B3259983B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54" b="37055"/>
            <a:stretch/>
          </p:blipFill>
          <p:spPr>
            <a:xfrm>
              <a:off x="3516022" y="3967845"/>
              <a:ext cx="1609841" cy="267927"/>
            </a:xfrm>
            <a:prstGeom prst="rect">
              <a:avLst/>
            </a:prstGeom>
          </p:spPr>
        </p:pic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B9EE3CE9-5104-4A93-8911-F1A3A339C00B}"/>
                </a:ext>
              </a:extLst>
            </p:cNvPr>
            <p:cNvSpPr txBox="1"/>
            <p:nvPr/>
          </p:nvSpPr>
          <p:spPr>
            <a:xfrm>
              <a:off x="4067296" y="3585927"/>
              <a:ext cx="611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LC200</a:t>
              </a:r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50D9314F-2626-4AEC-B408-C9DCCA9D313B}"/>
                </a:ext>
              </a:extLst>
            </p:cNvPr>
            <p:cNvSpPr txBox="1"/>
            <p:nvPr/>
          </p:nvSpPr>
          <p:spPr>
            <a:xfrm>
              <a:off x="4067296" y="4202109"/>
              <a:ext cx="963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LC100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87F927DA-1F9E-4EBA-8A3B-899AFDE5A0AC}"/>
              </a:ext>
            </a:extLst>
          </p:cNvPr>
          <p:cNvGrpSpPr/>
          <p:nvPr/>
        </p:nvGrpSpPr>
        <p:grpSpPr>
          <a:xfrm>
            <a:off x="6412863" y="2973600"/>
            <a:ext cx="2528925" cy="2069999"/>
            <a:chOff x="6679494" y="3100950"/>
            <a:chExt cx="2196173" cy="1797632"/>
          </a:xfrm>
        </p:grpSpPr>
        <p:sp>
          <p:nvSpPr>
            <p:cNvPr id="28" name="圓角矩形 21">
              <a:extLst>
                <a:ext uri="{FF2B5EF4-FFF2-40B4-BE49-F238E27FC236}">
                  <a16:creationId xmlns:a16="http://schemas.microsoft.com/office/drawing/2014/main" id="{6B204AB0-0E96-4831-BEB3-727BCDF242C0}"/>
                </a:ext>
              </a:extLst>
            </p:cNvPr>
            <p:cNvSpPr/>
            <p:nvPr/>
          </p:nvSpPr>
          <p:spPr>
            <a:xfrm>
              <a:off x="6679494" y="3100950"/>
              <a:ext cx="2188423" cy="1797632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手繪多邊形 32">
              <a:extLst>
                <a:ext uri="{FF2B5EF4-FFF2-40B4-BE49-F238E27FC236}">
                  <a16:creationId xmlns:a16="http://schemas.microsoft.com/office/drawing/2014/main" id="{9F5702F3-DF58-4CC7-AE59-1A8D0E2D55AB}"/>
                </a:ext>
              </a:extLst>
            </p:cNvPr>
            <p:cNvSpPr/>
            <p:nvPr/>
          </p:nvSpPr>
          <p:spPr>
            <a:xfrm>
              <a:off x="7077077" y="4556019"/>
              <a:ext cx="1325091" cy="306589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錄影機控制器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F7C56DD9-1D5C-4882-AE2C-566CE204C618}"/>
                </a:ext>
              </a:extLst>
            </p:cNvPr>
            <p:cNvGrpSpPr/>
            <p:nvPr/>
          </p:nvGrpSpPr>
          <p:grpSpPr>
            <a:xfrm>
              <a:off x="6857288" y="3186891"/>
              <a:ext cx="1026173" cy="738853"/>
              <a:chOff x="4603160" y="2628883"/>
              <a:chExt cx="1026173" cy="738853"/>
            </a:xfrm>
          </p:grpSpPr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38400F8-5150-4631-9B43-30F5359CE2D2}"/>
                  </a:ext>
                </a:extLst>
              </p:cNvPr>
              <p:cNvSpPr txBox="1"/>
              <p:nvPr/>
            </p:nvSpPr>
            <p:spPr>
              <a:xfrm>
                <a:off x="4603160" y="2628883"/>
                <a:ext cx="614800" cy="240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VS-KB30</a:t>
                </a:r>
              </a:p>
            </p:txBody>
          </p:sp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A9F15DF2-36E1-4F24-9BB6-8E86E6628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1866" y="2921016"/>
                <a:ext cx="997467" cy="446720"/>
              </a:xfrm>
              <a:prstGeom prst="rect">
                <a:avLst/>
              </a:prstGeom>
            </p:spPr>
          </p:pic>
        </p:grp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DB57C73A-5E37-4D69-BC02-777E452A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034" y="3795524"/>
              <a:ext cx="1178219" cy="883664"/>
            </a:xfrm>
            <a:prstGeom prst="rect">
              <a:avLst/>
            </a:prstGeom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9EC59B06-9407-4D53-815F-079EB7443581}"/>
                </a:ext>
              </a:extLst>
            </p:cNvPr>
            <p:cNvSpPr txBox="1"/>
            <p:nvPr/>
          </p:nvSpPr>
          <p:spPr>
            <a:xfrm>
              <a:off x="8333255" y="3888198"/>
              <a:ext cx="542412" cy="240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VS-K20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FFDCC32B-7BF0-414D-9684-9DB012D755A6}"/>
              </a:ext>
            </a:extLst>
          </p:cNvPr>
          <p:cNvGrpSpPr/>
          <p:nvPr/>
        </p:nvGrpSpPr>
        <p:grpSpPr>
          <a:xfrm>
            <a:off x="6412864" y="792187"/>
            <a:ext cx="2539283" cy="2086596"/>
            <a:chOff x="5890244" y="1113392"/>
            <a:chExt cx="2539283" cy="2086596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6FA1BB68-A93E-4C00-A64E-6511E90F408F}"/>
                </a:ext>
              </a:extLst>
            </p:cNvPr>
            <p:cNvGrpSpPr/>
            <p:nvPr/>
          </p:nvGrpSpPr>
          <p:grpSpPr>
            <a:xfrm>
              <a:off x="5890244" y="1113392"/>
              <a:ext cx="2519999" cy="2086596"/>
              <a:chOff x="7167252" y="2929720"/>
              <a:chExt cx="1277213" cy="1973975"/>
            </a:xfrm>
          </p:grpSpPr>
          <p:sp>
            <p:nvSpPr>
              <p:cNvPr id="65" name="圓角矩形 21">
                <a:extLst>
                  <a:ext uri="{FF2B5EF4-FFF2-40B4-BE49-F238E27FC236}">
                    <a16:creationId xmlns:a16="http://schemas.microsoft.com/office/drawing/2014/main" id="{4D8DF20F-CAD8-4F7B-AED8-394D9521EAD8}"/>
                  </a:ext>
                </a:extLst>
              </p:cNvPr>
              <p:cNvSpPr/>
              <p:nvPr/>
            </p:nvSpPr>
            <p:spPr>
              <a:xfrm>
                <a:off x="7167252" y="2929720"/>
                <a:ext cx="1277213" cy="1959584"/>
              </a:xfrm>
              <a:prstGeom prst="roundRect">
                <a:avLst>
                  <a:gd name="adj" fmla="val 729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手繪多邊形 32">
                <a:extLst>
                  <a:ext uri="{FF2B5EF4-FFF2-40B4-BE49-F238E27FC236}">
                    <a16:creationId xmlns:a16="http://schemas.microsoft.com/office/drawing/2014/main" id="{A505BB1A-04F4-4082-853B-F3523049D000}"/>
                  </a:ext>
                </a:extLst>
              </p:cNvPr>
              <p:cNvSpPr/>
              <p:nvPr/>
            </p:nvSpPr>
            <p:spPr>
              <a:xfrm>
                <a:off x="7350300" y="4523803"/>
                <a:ext cx="971020" cy="379892"/>
              </a:xfrm>
              <a:custGeom>
                <a:avLst/>
                <a:gdLst>
                  <a:gd name="connsiteX0" fmla="*/ 0 w 660130"/>
                  <a:gd name="connsiteY0" fmla="*/ 0 h 1143000"/>
                  <a:gd name="connsiteX1" fmla="*/ 660130 w 660130"/>
                  <a:gd name="connsiteY1" fmla="*/ 0 h 1143000"/>
                  <a:gd name="connsiteX2" fmla="*/ 660130 w 660130"/>
                  <a:gd name="connsiteY2" fmla="*/ 1143000 h 1143000"/>
                  <a:gd name="connsiteX3" fmla="*/ 0 w 660130"/>
                  <a:gd name="connsiteY3" fmla="*/ 1143000 h 1143000"/>
                  <a:gd name="connsiteX4" fmla="*/ 0 w 660130"/>
                  <a:gd name="connsiteY4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130" h="1143000">
                    <a:moveTo>
                      <a:pt x="0" y="0"/>
                    </a:moveTo>
                    <a:lnTo>
                      <a:pt x="660130" y="0"/>
                    </a:lnTo>
                    <a:lnTo>
                      <a:pt x="66013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0" rIns="41910" bIns="0" numCol="1" spcCol="1270" anchor="ctr" anchorCtr="0">
                <a:noAutofit/>
              </a:bodyPr>
              <a:lstStyle/>
              <a:p>
                <a:pPr algn="ctr" defTabSz="488938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Calibri" panose="020F0502020204030204" pitchFamily="34" charset="0"/>
                  </a:rPr>
                  <a:t>軟體</a:t>
                </a:r>
                <a:endPara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F74C3889-8709-45E5-B053-93223B395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045" y="1653797"/>
              <a:ext cx="944482" cy="944482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10334B7B-3D1F-4F82-8A9E-B947354FD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66" y="1834974"/>
              <a:ext cx="540000" cy="54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6DA755B-C82B-4352-A97E-10620448E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936" y="1826778"/>
              <a:ext cx="584218" cy="584218"/>
            </a:xfrm>
            <a:prstGeom prst="rect">
              <a:avLst/>
            </a:prstGeom>
          </p:spPr>
        </p:pic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E25623C-C63D-46E3-8EE4-80235641ACA7}"/>
              </a:ext>
            </a:extLst>
          </p:cNvPr>
          <p:cNvSpPr txBox="1"/>
          <p:nvPr/>
        </p:nvSpPr>
        <p:spPr>
          <a:xfrm>
            <a:off x="410862" y="1497123"/>
            <a:ext cx="3173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兼容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Lumens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產品，如</a:t>
            </a:r>
            <a:r>
              <a:rPr lang="zh-TW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錄播系統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LC200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、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LC100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和攝影機控制器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VS-KB30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、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VS-KB20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。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/>
              <a:t>它還兼容</a:t>
            </a:r>
            <a:r>
              <a:rPr lang="en-US" altLang="zh-TW" sz="1600" dirty="0" err="1"/>
              <a:t>CamConnect</a:t>
            </a:r>
            <a:r>
              <a:rPr lang="zh-TW" altLang="en-US" sz="1600" dirty="0"/>
              <a:t>、</a:t>
            </a:r>
            <a:r>
              <a:rPr lang="en-US" altLang="zh-TW" sz="1600" dirty="0"/>
              <a:t>OBS Plugin</a:t>
            </a:r>
            <a:r>
              <a:rPr lang="zh-TW" altLang="en-US" sz="1600" dirty="0"/>
              <a:t>等</a:t>
            </a:r>
            <a:r>
              <a:rPr lang="en-US" altLang="zh-TW" sz="1600" dirty="0"/>
              <a:t>Lumens</a:t>
            </a:r>
            <a:r>
              <a:rPr lang="zh-TW" altLang="en-US" sz="1600" dirty="0"/>
              <a:t>軟體，為用戶使用提供更多便利性。</a:t>
            </a:r>
            <a:endParaRPr lang="en-US" altLang="zh-TW" sz="1600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B6CCE2D-A57D-4E69-B1D6-21C6BD8A91B1}"/>
              </a:ext>
            </a:extLst>
          </p:cNvPr>
          <p:cNvGrpSpPr/>
          <p:nvPr/>
        </p:nvGrpSpPr>
        <p:grpSpPr>
          <a:xfrm>
            <a:off x="3800960" y="2972103"/>
            <a:ext cx="2520000" cy="2070000"/>
            <a:chOff x="4404268" y="3123353"/>
            <a:chExt cx="2145608" cy="1762464"/>
          </a:xfrm>
        </p:grpSpPr>
        <p:sp>
          <p:nvSpPr>
            <p:cNvPr id="44" name="圓角矩形 21">
              <a:extLst>
                <a:ext uri="{FF2B5EF4-FFF2-40B4-BE49-F238E27FC236}">
                  <a16:creationId xmlns:a16="http://schemas.microsoft.com/office/drawing/2014/main" id="{11EFA37E-484D-47A7-9453-282BD4AF702F}"/>
                </a:ext>
              </a:extLst>
            </p:cNvPr>
            <p:cNvSpPr/>
            <p:nvPr/>
          </p:nvSpPr>
          <p:spPr>
            <a:xfrm>
              <a:off x="4404268" y="3123353"/>
              <a:ext cx="2145608" cy="1762464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DEC4F723-C0BF-472E-A1C7-C811C812F1CC}"/>
                </a:ext>
              </a:extLst>
            </p:cNvPr>
            <p:cNvGrpSpPr/>
            <p:nvPr/>
          </p:nvGrpSpPr>
          <p:grpSpPr>
            <a:xfrm>
              <a:off x="4485584" y="3193518"/>
              <a:ext cx="1645560" cy="1671700"/>
              <a:chOff x="5608770" y="3173755"/>
              <a:chExt cx="1645560" cy="1671700"/>
            </a:xfrm>
          </p:grpSpPr>
          <p:sp>
            <p:nvSpPr>
              <p:cNvPr id="33" name="手繪多邊形 32"/>
              <p:cNvSpPr/>
              <p:nvPr/>
            </p:nvSpPr>
            <p:spPr>
              <a:xfrm>
                <a:off x="5929239" y="4538866"/>
                <a:ext cx="1325091" cy="306589"/>
              </a:xfrm>
              <a:custGeom>
                <a:avLst/>
                <a:gdLst>
                  <a:gd name="connsiteX0" fmla="*/ 0 w 660130"/>
                  <a:gd name="connsiteY0" fmla="*/ 0 h 1143000"/>
                  <a:gd name="connsiteX1" fmla="*/ 660130 w 660130"/>
                  <a:gd name="connsiteY1" fmla="*/ 0 h 1143000"/>
                  <a:gd name="connsiteX2" fmla="*/ 660130 w 660130"/>
                  <a:gd name="connsiteY2" fmla="*/ 1143000 h 1143000"/>
                  <a:gd name="connsiteX3" fmla="*/ 0 w 660130"/>
                  <a:gd name="connsiteY3" fmla="*/ 1143000 h 1143000"/>
                  <a:gd name="connsiteX4" fmla="*/ 0 w 660130"/>
                  <a:gd name="connsiteY4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130" h="1143000">
                    <a:moveTo>
                      <a:pt x="0" y="0"/>
                    </a:moveTo>
                    <a:lnTo>
                      <a:pt x="660130" y="0"/>
                    </a:lnTo>
                    <a:lnTo>
                      <a:pt x="66013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0" rIns="41910" bIns="0" numCol="1" spcCol="1270" anchor="ctr" anchorCtr="0">
                <a:noAutofit/>
              </a:bodyPr>
              <a:lstStyle/>
              <a:p>
                <a:pPr marL="0" marR="0" lvl="0" indent="0" algn="ctr" defTabSz="48893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Calibri" panose="020F0502020204030204" pitchFamily="34" charset="0"/>
                  </a:rPr>
                  <a:t>配件</a:t>
                </a:r>
                <a:endPara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E0B62B0D-5758-4B54-997A-F4730ADE8CFD}"/>
                  </a:ext>
                </a:extLst>
              </p:cNvPr>
              <p:cNvSpPr/>
              <p:nvPr/>
            </p:nvSpPr>
            <p:spPr>
              <a:xfrm>
                <a:off x="5883103" y="4074839"/>
                <a:ext cx="618979" cy="23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WM12</a:t>
                </a:r>
              </a:p>
            </p:txBody>
          </p:sp>
          <p:sp>
            <p:nvSpPr>
              <p:cNvPr id="64" name="手繪多邊形 29">
                <a:extLst>
                  <a:ext uri="{FF2B5EF4-FFF2-40B4-BE49-F238E27FC236}">
                    <a16:creationId xmlns:a16="http://schemas.microsoft.com/office/drawing/2014/main" id="{19B2D136-383E-434B-AEEE-84D32C2B8917}"/>
                  </a:ext>
                </a:extLst>
              </p:cNvPr>
              <p:cNvSpPr/>
              <p:nvPr/>
            </p:nvSpPr>
            <p:spPr>
              <a:xfrm>
                <a:off x="5608770" y="3173755"/>
                <a:ext cx="1123906" cy="309832"/>
              </a:xfrm>
              <a:custGeom>
                <a:avLst/>
                <a:gdLst>
                  <a:gd name="connsiteX0" fmla="*/ 0 w 660130"/>
                  <a:gd name="connsiteY0" fmla="*/ 0 h 1143000"/>
                  <a:gd name="connsiteX1" fmla="*/ 660130 w 660130"/>
                  <a:gd name="connsiteY1" fmla="*/ 0 h 1143000"/>
                  <a:gd name="connsiteX2" fmla="*/ 660130 w 660130"/>
                  <a:gd name="connsiteY2" fmla="*/ 1143000 h 1143000"/>
                  <a:gd name="connsiteX3" fmla="*/ 0 w 660130"/>
                  <a:gd name="connsiteY3" fmla="*/ 1143000 h 1143000"/>
                  <a:gd name="connsiteX4" fmla="*/ 0 w 660130"/>
                  <a:gd name="connsiteY4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130" h="1143000">
                    <a:moveTo>
                      <a:pt x="0" y="0"/>
                    </a:moveTo>
                    <a:lnTo>
                      <a:pt x="660130" y="0"/>
                    </a:lnTo>
                    <a:lnTo>
                      <a:pt x="66013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0" rIns="41910" bIns="0" numCol="1" spcCol="1270" anchor="ctr" anchorCtr="0">
                <a:noAutofit/>
              </a:bodyPr>
              <a:lstStyle/>
              <a:p>
                <a:pPr algn="ctr" defTabSz="488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dirty="0">
                    <a:latin typeface="+mj-lt"/>
                    <a:cs typeface="Calibri" panose="020F0502020204030204" pitchFamily="34" charset="0"/>
                  </a:rPr>
                  <a:t>壁掛式</a:t>
                </a:r>
              </a:p>
            </p:txBody>
          </p:sp>
        </p:grpSp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E3F90EC3-E6DD-4C90-A3A7-C78C4CE5A4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4" t="29232" r="24237" b="19828"/>
            <a:stretch/>
          </p:blipFill>
          <p:spPr bwMode="auto">
            <a:xfrm>
              <a:off x="4542782" y="3437794"/>
              <a:ext cx="899788" cy="65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Lumens VC-IR01 Remote Control for VC-BC301P 4K IP POV Camera">
            <a:extLst>
              <a:ext uri="{FF2B5EF4-FFF2-40B4-BE49-F238E27FC236}">
                <a16:creationId xmlns:a16="http://schemas.microsoft.com/office/drawing/2014/main" id="{F690F170-D27B-416B-8E05-21DD7FB59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4" t="13622" r="39997" b="9362"/>
          <a:stretch/>
        </p:blipFill>
        <p:spPr bwMode="auto">
          <a:xfrm>
            <a:off x="5617983" y="3563600"/>
            <a:ext cx="38908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DAB5BC74-3FD7-4801-9F6F-060DCC19AD78}"/>
              </a:ext>
            </a:extLst>
          </p:cNvPr>
          <p:cNvSpPr/>
          <p:nvPr/>
        </p:nvSpPr>
        <p:spPr>
          <a:xfrm>
            <a:off x="5132004" y="4373712"/>
            <a:ext cx="7269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RC01</a:t>
            </a:r>
          </a:p>
        </p:txBody>
      </p:sp>
      <p:sp>
        <p:nvSpPr>
          <p:cNvPr id="71" name="手繪多邊形 29">
            <a:extLst>
              <a:ext uri="{FF2B5EF4-FFF2-40B4-BE49-F238E27FC236}">
                <a16:creationId xmlns:a16="http://schemas.microsoft.com/office/drawing/2014/main" id="{224E5642-2386-43F5-986C-333944075B5F}"/>
              </a:ext>
            </a:extLst>
          </p:cNvPr>
          <p:cNvSpPr/>
          <p:nvPr/>
        </p:nvSpPr>
        <p:spPr>
          <a:xfrm>
            <a:off x="5043365" y="3235849"/>
            <a:ext cx="1496282" cy="363895"/>
          </a:xfrm>
          <a:custGeom>
            <a:avLst/>
            <a:gdLst>
              <a:gd name="connsiteX0" fmla="*/ 0 w 660130"/>
              <a:gd name="connsiteY0" fmla="*/ 0 h 1143000"/>
              <a:gd name="connsiteX1" fmla="*/ 660130 w 660130"/>
              <a:gd name="connsiteY1" fmla="*/ 0 h 1143000"/>
              <a:gd name="connsiteX2" fmla="*/ 660130 w 660130"/>
              <a:gd name="connsiteY2" fmla="*/ 1143000 h 1143000"/>
              <a:gd name="connsiteX3" fmla="*/ 0 w 660130"/>
              <a:gd name="connsiteY3" fmla="*/ 1143000 h 1143000"/>
              <a:gd name="connsiteX4" fmla="*/ 0 w 66013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30" h="1143000">
                <a:moveTo>
                  <a:pt x="0" y="0"/>
                </a:moveTo>
                <a:lnTo>
                  <a:pt x="660130" y="0"/>
                </a:lnTo>
                <a:lnTo>
                  <a:pt x="66013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algn="ctr" defTabSz="488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latin typeface="+mj-lt"/>
                <a:cs typeface="Calibri" panose="020F0502020204030204" pitchFamily="34" charset="0"/>
              </a:rPr>
              <a:t>遙控器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031489B-D182-453B-9A49-316A69A483F6}"/>
              </a:ext>
            </a:extLst>
          </p:cNvPr>
          <p:cNvSpPr txBox="1"/>
          <p:nvPr/>
        </p:nvSpPr>
        <p:spPr>
          <a:xfrm>
            <a:off x="388095" y="358882"/>
            <a:ext cx="3451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Lumens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產品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03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95A1FC91-839D-4377-8B67-7D473F55E0FD}"/>
              </a:ext>
            </a:extLst>
          </p:cNvPr>
          <p:cNvGrpSpPr/>
          <p:nvPr/>
        </p:nvGrpSpPr>
        <p:grpSpPr>
          <a:xfrm>
            <a:off x="3822759" y="2997973"/>
            <a:ext cx="2160000" cy="1825095"/>
            <a:chOff x="3229930" y="2997973"/>
            <a:chExt cx="2160000" cy="1825095"/>
          </a:xfrm>
        </p:grpSpPr>
        <p:sp>
          <p:nvSpPr>
            <p:cNvPr id="39" name="圓角矩形 38"/>
            <p:cNvSpPr/>
            <p:nvPr/>
          </p:nvSpPr>
          <p:spPr>
            <a:xfrm>
              <a:off x="3229930" y="2997973"/>
              <a:ext cx="2160000" cy="1429529"/>
            </a:xfrm>
            <a:prstGeom prst="roundRect">
              <a:avLst>
                <a:gd name="adj" fmla="val 865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3367836" y="4443176"/>
              <a:ext cx="180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C1B2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串流平台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C1B2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868099" y="3124151"/>
            <a:ext cx="2163956" cy="1179739"/>
            <a:chOff x="4328478" y="4987692"/>
            <a:chExt cx="3200552" cy="174486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478" y="4987692"/>
              <a:ext cx="1526882" cy="79773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918" y="5143500"/>
              <a:ext cx="968340" cy="37834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835" y="6266735"/>
              <a:ext cx="940538" cy="31433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204" y="5761971"/>
              <a:ext cx="831310" cy="23550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115" y="6162253"/>
              <a:ext cx="1140613" cy="57030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432" y="5809918"/>
              <a:ext cx="968339" cy="261451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530" y="5616459"/>
              <a:ext cx="932500" cy="484444"/>
            </a:xfrm>
            <a:prstGeom prst="rect">
              <a:avLst/>
            </a:prstGeom>
          </p:spPr>
        </p:pic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4D43C23-D834-43D8-BC17-E92982928C82}"/>
              </a:ext>
            </a:extLst>
          </p:cNvPr>
          <p:cNvGrpSpPr/>
          <p:nvPr/>
        </p:nvGrpSpPr>
        <p:grpSpPr>
          <a:xfrm>
            <a:off x="6271169" y="2997973"/>
            <a:ext cx="2160000" cy="1809421"/>
            <a:chOff x="5797551" y="3032642"/>
            <a:chExt cx="2160000" cy="1809421"/>
          </a:xfrm>
        </p:grpSpPr>
        <p:sp>
          <p:nvSpPr>
            <p:cNvPr id="46" name="圓角矩形 38">
              <a:extLst>
                <a:ext uri="{FF2B5EF4-FFF2-40B4-BE49-F238E27FC236}">
                  <a16:creationId xmlns:a16="http://schemas.microsoft.com/office/drawing/2014/main" id="{DB54591D-E282-423C-9447-9DE58C10B8B4}"/>
                </a:ext>
              </a:extLst>
            </p:cNvPr>
            <p:cNvSpPr/>
            <p:nvPr/>
          </p:nvSpPr>
          <p:spPr>
            <a:xfrm>
              <a:off x="5797551" y="3032642"/>
              <a:ext cx="2160000" cy="1429529"/>
            </a:xfrm>
            <a:prstGeom prst="roundRect">
              <a:avLst>
                <a:gd name="adj" fmla="val 865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5977551" y="4462171"/>
              <a:ext cx="180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廣播軟體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462159" y="3189553"/>
            <a:ext cx="1735583" cy="1057791"/>
            <a:chOff x="7157913" y="6105112"/>
            <a:chExt cx="1474269" cy="898527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751" y="6643787"/>
              <a:ext cx="878040" cy="35985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13" y="6105112"/>
              <a:ext cx="1304518" cy="47672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680" y="6651278"/>
              <a:ext cx="339502" cy="339502"/>
            </a:xfrm>
            <a:prstGeom prst="rect">
              <a:avLst/>
            </a:prstGeom>
          </p:spPr>
        </p:pic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652A1451-81F0-4727-BA5C-229F07048FF4}"/>
              </a:ext>
            </a:extLst>
          </p:cNvPr>
          <p:cNvGrpSpPr/>
          <p:nvPr/>
        </p:nvGrpSpPr>
        <p:grpSpPr>
          <a:xfrm>
            <a:off x="6991169" y="1601944"/>
            <a:ext cx="1440000" cy="1174130"/>
            <a:chOff x="4747010" y="712248"/>
            <a:chExt cx="1440000" cy="1174130"/>
          </a:xfrm>
        </p:grpSpPr>
        <p:sp>
          <p:nvSpPr>
            <p:cNvPr id="40" name="圓角矩形 39"/>
            <p:cNvSpPr/>
            <p:nvPr/>
          </p:nvSpPr>
          <p:spPr>
            <a:xfrm>
              <a:off x="4777794" y="712248"/>
              <a:ext cx="1378432" cy="1174130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4747010" y="1480192"/>
              <a:ext cx="144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marR="0" lvl="0" indent="0" algn="ctr" defTabSz="48893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C1B2E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Stream Deck</a:t>
              </a: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4706" b="876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00" b="15000"/>
            <a:stretch/>
          </p:blipFill>
          <p:spPr>
            <a:xfrm>
              <a:off x="5079304" y="884243"/>
              <a:ext cx="740266" cy="558527"/>
            </a:xfrm>
            <a:prstGeom prst="rect">
              <a:avLst/>
            </a:prstGeom>
          </p:spPr>
        </p:pic>
      </p:grpSp>
      <p:sp>
        <p:nvSpPr>
          <p:cNvPr id="33" name="文字方塊 32"/>
          <p:cNvSpPr txBox="1"/>
          <p:nvPr/>
        </p:nvSpPr>
        <p:spPr>
          <a:xfrm>
            <a:off x="410862" y="1289962"/>
            <a:ext cx="4744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成功整合了主要的視訊會議軟體、流行的串流媒體平台、廣播軟體</a:t>
            </a:r>
            <a:r>
              <a:rPr lang="zh-TW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及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Stream Deck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。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為用戶提供了更靈活的選擇，可以將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VC-A71P-HN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與所需的平台一起使用。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F26FE73-50D0-42BE-983B-3A01302ED5E6}"/>
              </a:ext>
            </a:extLst>
          </p:cNvPr>
          <p:cNvGrpSpPr/>
          <p:nvPr/>
        </p:nvGrpSpPr>
        <p:grpSpPr>
          <a:xfrm>
            <a:off x="1376410" y="2994717"/>
            <a:ext cx="2160000" cy="1812677"/>
            <a:chOff x="463749" y="2997973"/>
            <a:chExt cx="2160000" cy="1812677"/>
          </a:xfrm>
        </p:grpSpPr>
        <p:sp>
          <p:nvSpPr>
            <p:cNvPr id="37" name="圓角矩形 36"/>
            <p:cNvSpPr/>
            <p:nvPr/>
          </p:nvSpPr>
          <p:spPr>
            <a:xfrm>
              <a:off x="463749" y="2997973"/>
              <a:ext cx="2160000" cy="1429529"/>
            </a:xfrm>
            <a:prstGeom prst="roundRect">
              <a:avLst>
                <a:gd name="adj" fmla="val 729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77836" y="4430758"/>
              <a:ext cx="1800000" cy="379892"/>
            </a:xfrm>
            <a:custGeom>
              <a:avLst/>
              <a:gdLst>
                <a:gd name="connsiteX0" fmla="*/ 0 w 660130"/>
                <a:gd name="connsiteY0" fmla="*/ 0 h 1143000"/>
                <a:gd name="connsiteX1" fmla="*/ 660130 w 660130"/>
                <a:gd name="connsiteY1" fmla="*/ 0 h 1143000"/>
                <a:gd name="connsiteX2" fmla="*/ 660130 w 660130"/>
                <a:gd name="connsiteY2" fmla="*/ 1143000 h 1143000"/>
                <a:gd name="connsiteX3" fmla="*/ 0 w 660130"/>
                <a:gd name="connsiteY3" fmla="*/ 1143000 h 1143000"/>
                <a:gd name="connsiteX4" fmla="*/ 0 w 66013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30" h="1143000">
                  <a:moveTo>
                    <a:pt x="0" y="0"/>
                  </a:moveTo>
                  <a:lnTo>
                    <a:pt x="660130" y="0"/>
                  </a:lnTo>
                  <a:lnTo>
                    <a:pt x="66013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algn="ctr" defTabSz="48893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srgbClr val="0C1B2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視訊會議軟體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A9638C2E-BD8B-4210-BD88-073305F3A31A}"/>
              </a:ext>
            </a:extLst>
          </p:cNvPr>
          <p:cNvGrpSpPr/>
          <p:nvPr/>
        </p:nvGrpSpPr>
        <p:grpSpPr>
          <a:xfrm>
            <a:off x="1484302" y="3323950"/>
            <a:ext cx="1944216" cy="792088"/>
            <a:chOff x="1587815" y="1769559"/>
            <a:chExt cx="6495364" cy="2390888"/>
          </a:xfrm>
        </p:grpSpPr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0D0CD0D4-60F1-4A3D-8118-180E641D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15" y="1769559"/>
              <a:ext cx="1469091" cy="547193"/>
            </a:xfrm>
            <a:prstGeom prst="rect">
              <a:avLst/>
            </a:prstGeom>
          </p:spPr>
        </p:pic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EEC2EAE7-E3AF-4081-A9DE-389DDCF7E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15" y="2593195"/>
              <a:ext cx="1982774" cy="571681"/>
            </a:xfrm>
            <a:prstGeom prst="rect">
              <a:avLst/>
            </a:prstGeom>
          </p:spPr>
        </p:pic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62E13AEE-FACA-458F-B7FB-0D70DADE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974" y="1856829"/>
              <a:ext cx="1730205" cy="348924"/>
            </a:xfrm>
            <a:prstGeom prst="rect">
              <a:avLst/>
            </a:prstGeom>
          </p:spPr>
        </p:pic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id="{CDBB8FC6-18B8-4AB4-8250-7FB327C97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2626163"/>
              <a:ext cx="1408189" cy="619603"/>
            </a:xfrm>
            <a:prstGeom prst="rect">
              <a:avLst/>
            </a:prstGeom>
          </p:spPr>
        </p:pic>
        <p:pic>
          <p:nvPicPr>
            <p:cNvPr id="56" name="Picture 2" descr="File:Vidyo logo.svg - Wikimedia Commons">
              <a:extLst>
                <a:ext uri="{FF2B5EF4-FFF2-40B4-BE49-F238E27FC236}">
                  <a16:creationId xmlns:a16="http://schemas.microsoft.com/office/drawing/2014/main" id="{2DA2999C-F853-495D-9A42-E9A776A9C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383" y="2607745"/>
              <a:ext cx="1682796" cy="58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0B3A46BE-8D3F-484B-962D-1C0C8DF46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874" y="3651870"/>
              <a:ext cx="1794977" cy="508577"/>
            </a:xfrm>
            <a:prstGeom prst="rect">
              <a:avLst/>
            </a:prstGeom>
          </p:spPr>
        </p:pic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F4A9AC93-9200-40DA-B7E3-C4128B843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2" b="27920"/>
            <a:stretch/>
          </p:blipFill>
          <p:spPr>
            <a:xfrm>
              <a:off x="3923928" y="3650343"/>
              <a:ext cx="1666770" cy="496582"/>
            </a:xfrm>
            <a:prstGeom prst="rect">
              <a:avLst/>
            </a:prstGeom>
          </p:spPr>
        </p:pic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F56DE8D3-CF6B-4337-A865-4012F8264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364" y="3629928"/>
              <a:ext cx="1587815" cy="516997"/>
            </a:xfrm>
            <a:prstGeom prst="rect">
              <a:avLst/>
            </a:prstGeom>
          </p:spPr>
        </p:pic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40EAC3C3-B46F-434C-A977-3D36585D2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19582" r="7475" b="25285"/>
            <a:stretch/>
          </p:blipFill>
          <p:spPr>
            <a:xfrm>
              <a:off x="3984860" y="1841908"/>
              <a:ext cx="1440160" cy="379679"/>
            </a:xfrm>
            <a:prstGeom prst="rect">
              <a:avLst/>
            </a:prstGeom>
          </p:spPr>
        </p:pic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D0EB7CC-5657-4DF9-AD55-3BBF7F638AB5}"/>
              </a:ext>
            </a:extLst>
          </p:cNvPr>
          <p:cNvSpPr txBox="1"/>
          <p:nvPr/>
        </p:nvSpPr>
        <p:spPr>
          <a:xfrm>
            <a:off x="388095" y="359284"/>
            <a:ext cx="3616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第三方合作夥伴</a:t>
            </a:r>
            <a:endParaRPr lang="en-US" altLang="zh-TW" sz="3600" b="1" dirty="0">
              <a:solidFill>
                <a:srgbClr val="002060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20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32372" y="390124"/>
            <a:ext cx="7479255" cy="847692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More information</a:t>
            </a:r>
            <a:endParaRPr lang="zh-TW" altLang="en-US" sz="3600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76" y="4275769"/>
            <a:ext cx="2809448" cy="4776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13824AD-4C2C-4090-BC53-994B961AB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98" y="1331554"/>
            <a:ext cx="2690004" cy="26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300">
        <p:fade/>
      </p:transition>
    </mc:Choice>
    <mc:Fallback xmlns="">
      <p:transition spd="med" advClick="0" advTm="83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5">
            <a:extLst>
              <a:ext uri="{FF2B5EF4-FFF2-40B4-BE49-F238E27FC236}">
                <a16:creationId xmlns:a16="http://schemas.microsoft.com/office/drawing/2014/main" id="{4C6045FE-492B-46D6-8611-7DD0FBBB246F}"/>
              </a:ext>
            </a:extLst>
          </p:cNvPr>
          <p:cNvSpPr/>
          <p:nvPr/>
        </p:nvSpPr>
        <p:spPr>
          <a:xfrm>
            <a:off x="2" y="0"/>
            <a:ext cx="4158987" cy="5143500"/>
          </a:xfrm>
          <a:custGeom>
            <a:avLst/>
            <a:gdLst>
              <a:gd name="connsiteX0" fmla="*/ 0 w 4158987"/>
              <a:gd name="connsiteY0" fmla="*/ 0 h 5143500"/>
              <a:gd name="connsiteX1" fmla="*/ 3762790 w 4158987"/>
              <a:gd name="connsiteY1" fmla="*/ 0 h 5143500"/>
              <a:gd name="connsiteX2" fmla="*/ 3789466 w 4158987"/>
              <a:gd name="connsiteY2" fmla="*/ 69700 h 5143500"/>
              <a:gd name="connsiteX3" fmla="*/ 4158987 w 4158987"/>
              <a:gd name="connsiteY3" fmla="*/ 2386160 h 5143500"/>
              <a:gd name="connsiteX4" fmla="*/ 3636111 w 4158987"/>
              <a:gd name="connsiteY4" fmla="*/ 5103309 h 5143500"/>
              <a:gd name="connsiteX5" fmla="*/ 3617177 w 4158987"/>
              <a:gd name="connsiteY5" fmla="*/ 5143500 h 5143500"/>
              <a:gd name="connsiteX6" fmla="*/ 0 w 4158987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8987" h="5143500">
                <a:moveTo>
                  <a:pt x="0" y="0"/>
                </a:moveTo>
                <a:lnTo>
                  <a:pt x="3762790" y="0"/>
                </a:lnTo>
                <a:lnTo>
                  <a:pt x="3789466" y="69700"/>
                </a:lnTo>
                <a:cubicBezTo>
                  <a:pt x="4025126" y="758299"/>
                  <a:pt x="4158987" y="1547416"/>
                  <a:pt x="4158987" y="2386160"/>
                </a:cubicBezTo>
                <a:cubicBezTo>
                  <a:pt x="4158987" y="3392653"/>
                  <a:pt x="3966228" y="4327683"/>
                  <a:pt x="3636111" y="5103309"/>
                </a:cubicBezTo>
                <a:lnTo>
                  <a:pt x="361717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rgbClr val="02B1D4"/>
              </a:gs>
              <a:gs pos="62000">
                <a:srgbClr val="0083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EF9E30-9B64-4984-BA6D-5BE2C1540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83" y="1773215"/>
            <a:ext cx="1040807" cy="1040807"/>
          </a:xfrm>
          <a:prstGeom prst="rect">
            <a:avLst/>
          </a:prstGeom>
        </p:spPr>
      </p:pic>
      <p:pic>
        <p:nvPicPr>
          <p:cNvPr id="4" name="image29.png">
            <a:extLst>
              <a:ext uri="{FF2B5EF4-FFF2-40B4-BE49-F238E27FC236}">
                <a16:creationId xmlns:a16="http://schemas.microsoft.com/office/drawing/2014/main" id="{316CE20D-2720-4779-B6F2-00B923F2B31A}"/>
              </a:ext>
            </a:extLst>
          </p:cNvPr>
          <p:cNvPicPr/>
          <p:nvPr/>
        </p:nvPicPr>
        <p:blipFill rotWithShape="1">
          <a:blip r:embed="rId4" cstate="print"/>
          <a:srcRect l="12271" t="9942" r="8446" b="10961"/>
          <a:stretch/>
        </p:blipFill>
        <p:spPr>
          <a:xfrm>
            <a:off x="1163008" y="1887855"/>
            <a:ext cx="813435" cy="811531"/>
          </a:xfrm>
          <a:prstGeom prst="rect">
            <a:avLst/>
          </a:prstGeom>
        </p:spPr>
      </p:pic>
      <p:pic>
        <p:nvPicPr>
          <p:cNvPr id="5" name="image30.png">
            <a:extLst>
              <a:ext uri="{FF2B5EF4-FFF2-40B4-BE49-F238E27FC236}">
                <a16:creationId xmlns:a16="http://schemas.microsoft.com/office/drawing/2014/main" id="{29290251-CBE0-4D23-BA41-1E79DBD3E7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477" t="6294" r="4915" b="2323"/>
          <a:stretch/>
        </p:blipFill>
        <p:spPr>
          <a:xfrm>
            <a:off x="2079495" y="1887854"/>
            <a:ext cx="813435" cy="81153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A1DF2B5-CD17-4550-9281-EC80D7968605}"/>
              </a:ext>
            </a:extLst>
          </p:cNvPr>
          <p:cNvSpPr txBox="1"/>
          <p:nvPr/>
        </p:nvSpPr>
        <p:spPr>
          <a:xfrm>
            <a:off x="5044399" y="619952"/>
            <a:ext cx="32501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VC-A71P-HN</a:t>
            </a:r>
          </a:p>
          <a:p>
            <a:pPr algn="ctr"/>
            <a:r>
              <a:rPr lang="it-IT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4K NDI® PTZ 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攝影機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9B57A22-9346-4B3B-B4F5-234C2D042082}"/>
              </a:ext>
            </a:extLst>
          </p:cNvPr>
          <p:cNvGrpSpPr/>
          <p:nvPr/>
        </p:nvGrpSpPr>
        <p:grpSpPr>
          <a:xfrm>
            <a:off x="4184632" y="1574152"/>
            <a:ext cx="4969721" cy="3428644"/>
            <a:chOff x="3884497" y="1744974"/>
            <a:chExt cx="4969721" cy="342864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8313ABE-D9E6-473D-B5C2-5B948F05A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0"/>
            <a:stretch/>
          </p:blipFill>
          <p:spPr>
            <a:xfrm>
              <a:off x="3884497" y="1744974"/>
              <a:ext cx="2641139" cy="288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4CB7867-A07C-47FF-9394-180F8BB6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218" y="2293618"/>
              <a:ext cx="3840000" cy="2880000"/>
            </a:xfrm>
            <a:prstGeom prst="rect">
              <a:avLst/>
            </a:prstGeom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5AF86580-E203-419A-A859-223E18AA7B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04" y="1773215"/>
            <a:ext cx="553755" cy="41808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CF65F5E-9D48-461A-907F-E5B3FCB90E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71" y="2195597"/>
            <a:ext cx="953688" cy="41422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879080F-848C-4BAF-B771-1571BEC7A066}"/>
              </a:ext>
            </a:extLst>
          </p:cNvPr>
          <p:cNvSpPr txBox="1"/>
          <p:nvPr/>
        </p:nvSpPr>
        <p:spPr>
          <a:xfrm>
            <a:off x="409212" y="30303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en-US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78B9866-3F16-4A01-B460-7325555A53F3}"/>
              </a:ext>
            </a:extLst>
          </p:cNvPr>
          <p:cNvSpPr/>
          <p:nvPr/>
        </p:nvSpPr>
        <p:spPr>
          <a:xfrm>
            <a:off x="648750" y="2949222"/>
            <a:ext cx="33329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顏色：黑、白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Calibri" panose="020F0502020204030204" pitchFamily="34" charset="0"/>
              </a:rPr>
              <a:t>符合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Calibri" panose="020F0502020204030204" pitchFamily="34" charset="0"/>
              </a:rPr>
              <a:t>NDAA/TAA</a:t>
            </a:r>
            <a:r>
              <a:rPr lang="zh-TW" altLang="en-US" sz="20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Calibri" panose="020F0502020204030204" pitchFamily="34" charset="0"/>
              </a:rPr>
              <a:t>認證</a:t>
            </a:r>
            <a:endParaRPr lang="en-US" sz="2000" dirty="0">
              <a:solidFill>
                <a:schemeClr val="bg1"/>
              </a:solidFill>
              <a:latin typeface="+mj-lt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保固期：</a:t>
            </a:r>
            <a:r>
              <a:rPr lang="en-US" sz="2000" dirty="0">
                <a:solidFill>
                  <a:schemeClr val="bg1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endParaRPr 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342892" indent="-342892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最低廣告價格：</a:t>
            </a:r>
            <a:r>
              <a:rPr 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100" dirty="0">
                <a:solidFill>
                  <a:schemeClr val="bg1"/>
                </a:solidFill>
                <a:cs typeface="Calibri" panose="020F0502020204030204" pitchFamily="34" charset="0"/>
              </a:rPr>
              <a:t>$4, 995</a:t>
            </a:r>
            <a:endParaRPr lang="en-US" sz="21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5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05E9CD-8DDB-40E6-ACC0-37D3CD3B9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8794"/>
              </p:ext>
            </p:extLst>
          </p:nvPr>
        </p:nvGraphicFramePr>
        <p:xfrm>
          <a:off x="732137" y="834429"/>
          <a:ext cx="8053517" cy="4117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465">
                  <a:extLst>
                    <a:ext uri="{9D8B030D-6E8A-4147-A177-3AD203B41FA5}">
                      <a16:colId xmlns:a16="http://schemas.microsoft.com/office/drawing/2014/main" val="2154788384"/>
                    </a:ext>
                  </a:extLst>
                </a:gridCol>
                <a:gridCol w="2950526">
                  <a:extLst>
                    <a:ext uri="{9D8B030D-6E8A-4147-A177-3AD203B41FA5}">
                      <a16:colId xmlns:a16="http://schemas.microsoft.com/office/drawing/2014/main" val="2601392793"/>
                    </a:ext>
                  </a:extLst>
                </a:gridCol>
                <a:gridCol w="2950526">
                  <a:extLst>
                    <a:ext uri="{9D8B030D-6E8A-4147-A177-3AD203B41FA5}">
                      <a16:colId xmlns:a16="http://schemas.microsoft.com/office/drawing/2014/main" val="1557000002"/>
                    </a:ext>
                  </a:extLst>
                </a:gridCol>
              </a:tblGrid>
              <a:tr h="325365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VC-A71P-HN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VC-A71PN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386526739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影像感應器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1/1.8" 9.17 MP CMOS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1115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影像輸出規格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4Kp60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962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影像輸出介面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HDMI,</a:t>
                      </a:r>
                      <a:r>
                        <a:rPr lang="zh-TW" alt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Ethernet,</a:t>
                      </a:r>
                      <a:r>
                        <a:rPr lang="zh-TW" altLang="en-US" sz="1200" u="none" strike="noStrike" dirty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12G-SDI, 3G-SDI,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USB3.0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HDMI, Ethernet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229402517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Genlock</a:t>
                      </a: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</a:t>
                      </a:r>
                      <a:endParaRPr lang="en-US" sz="12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57023253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光學變焦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r>
                        <a:rPr lang="zh-TW" altLang="en-US" sz="1200" u="none" strike="noStrike" dirty="0">
                          <a:effectLst/>
                        </a:rPr>
                        <a:t>倍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8649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AR/VR 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系統支援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FreeD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156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zh-TW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色域</a:t>
                      </a: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/ </a:t>
                      </a:r>
                      <a:r>
                        <a:rPr lang="en-US" altLang="zh-TW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BT.2020 / REC.709 	</a:t>
                      </a: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201587646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乙太網路供電 </a:t>
                      </a:r>
                      <a:r>
                        <a:rPr lang="en-US" altLang="zh-TW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(PoE) 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POE++ (IEEE802.3bt)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POE+ (IEEE802.3at)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741227887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影像串流協定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Full NDI / NDI|HX3 </a:t>
                      </a:r>
                      <a:r>
                        <a:rPr lang="en-US" altLang="zh-TW" sz="1200" u="none" strike="noStrike" dirty="0">
                          <a:effectLst/>
                        </a:rPr>
                        <a:t>/ </a:t>
                      </a:r>
                      <a:r>
                        <a:rPr lang="en-US" sz="1200" u="none" strike="noStrike" dirty="0">
                          <a:effectLst/>
                        </a:rPr>
                        <a:t>NDI|HX2 / RTSP / RTMP / RTMPS / MPEG-TS / SRT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>
                          <a:effectLst/>
                        </a:rPr>
                        <a:t>NDI|HX2 / RTSP / RTMP / RTMPS / MPEG-TS / SRT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83239" marR="83239" marT="41620" marB="41620" anchor="ctr"/>
                </a:tc>
                <a:extLst>
                  <a:ext uri="{0D108BD9-81ED-4DB2-BD59-A6C34878D82A}">
                    <a16:rowId xmlns:a16="http://schemas.microsoft.com/office/drawing/2014/main" val="17446193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攝影機控制介面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RS-232 / RS-422 / Ethernet / Remote</a:t>
                      </a:r>
                      <a:r>
                        <a:rPr lang="zh-TW" alt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 3.0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RS-232 / RS-422 / Ethernet / Remote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896455671"/>
                  </a:ext>
                </a:extLst>
              </a:tr>
              <a:tr h="3726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攝影機控制協議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VISCA  / VISCAIP / PELCO D / NDI / </a:t>
                      </a:r>
                      <a:r>
                        <a:rPr lang="en-US" altLang="zh-TW" sz="1200" u="none" strike="noStrike" dirty="0">
                          <a:effectLst/>
                        </a:rPr>
                        <a:t>ONVIF 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UVC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VISCA  / VISCAIP / PELCO D / NDI / ONVIF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282531404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音源輸入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Line In / MIC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239" marR="83239" marT="41620" marB="4162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9727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 音源輸出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Ethernet / HDMI / </a:t>
                      </a:r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12G-SDI / 3G-SDI 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 3.0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Ethernet / HDMI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4126934721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7AFBF90A-26A1-4087-BFD2-33F12BE0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57" y="574184"/>
            <a:ext cx="628567" cy="52049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31AB9C5-F949-4C80-8AFF-4292FACB2180}"/>
              </a:ext>
            </a:extLst>
          </p:cNvPr>
          <p:cNvSpPr txBox="1"/>
          <p:nvPr/>
        </p:nvSpPr>
        <p:spPr>
          <a:xfrm>
            <a:off x="434637" y="17123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產品家族</a:t>
            </a:r>
            <a:endParaRPr 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304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圖片 68">
            <a:extLst>
              <a:ext uri="{FF2B5EF4-FFF2-40B4-BE49-F238E27FC236}">
                <a16:creationId xmlns:a16="http://schemas.microsoft.com/office/drawing/2014/main" id="{EEFDC6F7-8DEA-4AA3-B223-9884AF2B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00" y="841642"/>
            <a:ext cx="5520000" cy="4140000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5A082F3B-BD5F-4058-B9DE-243F7E506F02}"/>
              </a:ext>
            </a:extLst>
          </p:cNvPr>
          <p:cNvSpPr txBox="1"/>
          <p:nvPr/>
        </p:nvSpPr>
        <p:spPr>
          <a:xfrm>
            <a:off x="1715589" y="2020920"/>
            <a:ext cx="128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008ED3"/>
                </a:solidFill>
              </a:rPr>
              <a:t>攝影機鏡頭</a:t>
            </a:r>
            <a:endParaRPr lang="en-US" altLang="zh-TW" sz="1500" dirty="0">
              <a:solidFill>
                <a:srgbClr val="008ED3"/>
              </a:solidFill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4D4BDD7-7DD6-492D-9D9E-E5C5506942C7}"/>
              </a:ext>
            </a:extLst>
          </p:cNvPr>
          <p:cNvSpPr txBox="1"/>
          <p:nvPr/>
        </p:nvSpPr>
        <p:spPr>
          <a:xfrm>
            <a:off x="3336194" y="4671190"/>
            <a:ext cx="247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008ED3"/>
                </a:solidFill>
              </a:rPr>
              <a:t>狀態</a:t>
            </a:r>
            <a:r>
              <a:rPr lang="en-US" altLang="zh-TW" sz="1600" dirty="0">
                <a:solidFill>
                  <a:srgbClr val="008ED3"/>
                </a:solidFill>
              </a:rPr>
              <a:t>LED</a:t>
            </a:r>
            <a:r>
              <a:rPr lang="zh-TW" altLang="en-US" sz="1600" dirty="0">
                <a:solidFill>
                  <a:srgbClr val="008ED3"/>
                </a:solidFill>
              </a:rPr>
              <a:t>燈</a:t>
            </a:r>
            <a:endParaRPr lang="en-US" altLang="zh-TW" sz="1600" dirty="0">
              <a:solidFill>
                <a:srgbClr val="008ED3"/>
              </a:solidFill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B6E6ECAA-5883-4FBC-A9E6-1105F6D2FB91}"/>
              </a:ext>
            </a:extLst>
          </p:cNvPr>
          <p:cNvSpPr txBox="1"/>
          <p:nvPr/>
        </p:nvSpPr>
        <p:spPr>
          <a:xfrm>
            <a:off x="5965371" y="1392355"/>
            <a:ext cx="1366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3"/>
                </a:solidFill>
              </a:rPr>
              <a:t>Tally </a:t>
            </a:r>
            <a:r>
              <a:rPr lang="zh-TW" altLang="en-US" sz="1600" dirty="0">
                <a:solidFill>
                  <a:srgbClr val="008ED3"/>
                </a:solidFill>
              </a:rPr>
              <a:t>指示燈</a:t>
            </a:r>
            <a:endParaRPr lang="en-US" altLang="zh-TW" sz="1600" dirty="0">
              <a:solidFill>
                <a:srgbClr val="008ED3"/>
              </a:solidFill>
            </a:endParaRPr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5C564CB9-43CF-466A-837A-7DC5010BFFA3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4572000" y="4162697"/>
            <a:ext cx="0" cy="508493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56B7C02-5ACC-4532-A293-F49DCC0CBEA3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003237" y="2190197"/>
            <a:ext cx="1440000" cy="1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FD5958E-53E5-411F-94AE-A31CA8747D59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4572001" y="1547701"/>
            <a:ext cx="1393370" cy="13931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2C7D2A1-C7AF-4196-9B0F-03210BB4DEC1}"/>
              </a:ext>
            </a:extLst>
          </p:cNvPr>
          <p:cNvSpPr txBox="1"/>
          <p:nvPr/>
        </p:nvSpPr>
        <p:spPr>
          <a:xfrm>
            <a:off x="387275" y="303033"/>
            <a:ext cx="4349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輸出介面</a:t>
            </a:r>
            <a:endParaRPr 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4400" b="1" dirty="0">
                <a:solidFill>
                  <a:srgbClr val="002060"/>
                </a:solidFill>
              </a:rPr>
              <a:t>VC-</a:t>
            </a:r>
            <a:r>
              <a:rPr lang="en-US" altLang="zh-TW" sz="4400" b="1" dirty="0">
                <a:solidFill>
                  <a:srgbClr val="002060"/>
                </a:solidFill>
              </a:rPr>
              <a:t>A71P-HN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</a:t>
            </a:r>
            <a:endParaRPr 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26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圖片 48">
            <a:extLst>
              <a:ext uri="{FF2B5EF4-FFF2-40B4-BE49-F238E27FC236}">
                <a16:creationId xmlns:a16="http://schemas.microsoft.com/office/drawing/2014/main" id="{C68F1D6C-89D2-43BA-834C-C2A689A12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18755" r="19330" b="22779"/>
          <a:stretch/>
        </p:blipFill>
        <p:spPr>
          <a:xfrm>
            <a:off x="1591998" y="2141016"/>
            <a:ext cx="6008727" cy="1904258"/>
          </a:xfrm>
          <a:prstGeom prst="rect">
            <a:avLst/>
          </a:pr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B3F49B-1FF6-47F4-83CE-20F7B2FE8D60}"/>
              </a:ext>
            </a:extLst>
          </p:cNvPr>
          <p:cNvGrpSpPr/>
          <p:nvPr/>
        </p:nvGrpSpPr>
        <p:grpSpPr>
          <a:xfrm>
            <a:off x="739959" y="1583053"/>
            <a:ext cx="6247975" cy="3257413"/>
            <a:chOff x="1198633" y="1800000"/>
            <a:chExt cx="5442863" cy="2837664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B1CE2E6-F6F3-4DE6-9530-924FCB133EFE}"/>
                </a:ext>
              </a:extLst>
            </p:cNvPr>
            <p:cNvSpPr txBox="1"/>
            <p:nvPr/>
          </p:nvSpPr>
          <p:spPr>
            <a:xfrm>
              <a:off x="4951399" y="1800000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3G SDI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輸出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2B34359A-75B0-4240-9665-238CFB86368D}"/>
                </a:ext>
              </a:extLst>
            </p:cNvPr>
            <p:cNvCxnSpPr>
              <a:cxnSpLocks/>
              <a:stCxn id="30" idx="2"/>
              <a:endCxn id="53" idx="0"/>
            </p:cNvCxnSpPr>
            <p:nvPr/>
          </p:nvCxnSpPr>
          <p:spPr>
            <a:xfrm>
              <a:off x="5401400" y="2261665"/>
              <a:ext cx="808" cy="41782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81789F5E-5104-4D51-A03A-606F139ABAB3}"/>
                </a:ext>
              </a:extLst>
            </p:cNvPr>
            <p:cNvSpPr/>
            <p:nvPr/>
          </p:nvSpPr>
          <p:spPr>
            <a:xfrm>
              <a:off x="5114824" y="2679491"/>
              <a:ext cx="574766" cy="557349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3BD280BC-7332-426E-8550-26DD23334349}"/>
                </a:ext>
              </a:extLst>
            </p:cNvPr>
            <p:cNvSpPr txBox="1"/>
            <p:nvPr/>
          </p:nvSpPr>
          <p:spPr>
            <a:xfrm>
              <a:off x="5634304" y="1800000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12G SDI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輸出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A95B9FE7-C38B-4411-B850-A3E0ACF0485F}"/>
                </a:ext>
              </a:extLst>
            </p:cNvPr>
            <p:cNvCxnSpPr>
              <a:cxnSpLocks/>
              <a:stCxn id="62" idx="2"/>
              <a:endCxn id="64" idx="0"/>
            </p:cNvCxnSpPr>
            <p:nvPr/>
          </p:nvCxnSpPr>
          <p:spPr>
            <a:xfrm>
              <a:off x="6084304" y="2261665"/>
              <a:ext cx="0" cy="24766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65A56541-D171-4C6C-9644-56DDBC5C82B3}"/>
                </a:ext>
              </a:extLst>
            </p:cNvPr>
            <p:cNvSpPr/>
            <p:nvPr/>
          </p:nvSpPr>
          <p:spPr>
            <a:xfrm>
              <a:off x="5796921" y="2509331"/>
              <a:ext cx="574766" cy="557349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06F2AA40-CDD8-4C8D-BACF-9CC5226479AF}"/>
                </a:ext>
              </a:extLst>
            </p:cNvPr>
            <p:cNvSpPr txBox="1"/>
            <p:nvPr/>
          </p:nvSpPr>
          <p:spPr>
            <a:xfrm>
              <a:off x="4246275" y="1800000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HDMI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輸出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D295C511-175A-40B3-90BD-3E0EF5DD48A5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flipH="1">
              <a:off x="4689583" y="2261665"/>
              <a:ext cx="6692" cy="48692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: 圓角 69">
              <a:extLst>
                <a:ext uri="{FF2B5EF4-FFF2-40B4-BE49-F238E27FC236}">
                  <a16:creationId xmlns:a16="http://schemas.microsoft.com/office/drawing/2014/main" id="{27E16B20-2539-45AC-8084-C4B3519CA9FA}"/>
                </a:ext>
              </a:extLst>
            </p:cNvPr>
            <p:cNvSpPr/>
            <p:nvPr/>
          </p:nvSpPr>
          <p:spPr>
            <a:xfrm>
              <a:off x="4437583" y="2748591"/>
              <a:ext cx="504000" cy="244637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EFAE5236-056F-4374-92AA-1A4EBCB7B127}"/>
                </a:ext>
              </a:extLst>
            </p:cNvPr>
            <p:cNvSpPr txBox="1"/>
            <p:nvPr/>
          </p:nvSpPr>
          <p:spPr>
            <a:xfrm>
              <a:off x="3546921" y="1982364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USB 3.0</a:t>
              </a:r>
            </a:p>
          </p:txBody>
        </p:sp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D59C07E1-A287-4CA5-A87F-B17A7A32D6F9}"/>
                </a:ext>
              </a:extLst>
            </p:cNvPr>
            <p:cNvCxnSpPr>
              <a:cxnSpLocks/>
              <a:stCxn id="85" idx="2"/>
              <a:endCxn id="87" idx="0"/>
            </p:cNvCxnSpPr>
            <p:nvPr/>
          </p:nvCxnSpPr>
          <p:spPr>
            <a:xfrm flipH="1">
              <a:off x="3994275" y="2259363"/>
              <a:ext cx="2647" cy="257811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: 圓角 86">
              <a:extLst>
                <a:ext uri="{FF2B5EF4-FFF2-40B4-BE49-F238E27FC236}">
                  <a16:creationId xmlns:a16="http://schemas.microsoft.com/office/drawing/2014/main" id="{07641835-7547-4E27-BCB8-43FCBDF03140}"/>
                </a:ext>
              </a:extLst>
            </p:cNvPr>
            <p:cNvSpPr/>
            <p:nvPr/>
          </p:nvSpPr>
          <p:spPr>
            <a:xfrm>
              <a:off x="3742275" y="2517174"/>
              <a:ext cx="504000" cy="500612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1F251282-3DE5-43A5-B198-3CF000E84B21}"/>
                </a:ext>
              </a:extLst>
            </p:cNvPr>
            <p:cNvSpPr txBox="1"/>
            <p:nvPr/>
          </p:nvSpPr>
          <p:spPr>
            <a:xfrm>
              <a:off x="2791614" y="1800000"/>
              <a:ext cx="106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NDI®/ 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網路接口</a:t>
              </a:r>
              <a:r>
                <a:rPr lang="en-US" altLang="zh-TW" sz="1400" dirty="0">
                  <a:solidFill>
                    <a:srgbClr val="008ED3"/>
                  </a:solidFill>
                </a:rPr>
                <a:t> </a:t>
              </a:r>
            </a:p>
          </p:txBody>
        </p: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20C2867D-A466-4120-BE8D-DE2882FB53CD}"/>
                </a:ext>
              </a:extLst>
            </p:cNvPr>
            <p:cNvCxnSpPr>
              <a:cxnSpLocks/>
              <a:stCxn id="97" idx="2"/>
              <a:endCxn id="99" idx="0"/>
            </p:cNvCxnSpPr>
            <p:nvPr/>
          </p:nvCxnSpPr>
          <p:spPr>
            <a:xfrm flipH="1">
              <a:off x="3320194" y="2261665"/>
              <a:ext cx="3853" cy="271655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矩形: 圓角 98">
              <a:extLst>
                <a:ext uri="{FF2B5EF4-FFF2-40B4-BE49-F238E27FC236}">
                  <a16:creationId xmlns:a16="http://schemas.microsoft.com/office/drawing/2014/main" id="{62CB7A51-B7C2-47FC-AA41-9A081F744A2A}"/>
                </a:ext>
              </a:extLst>
            </p:cNvPr>
            <p:cNvSpPr/>
            <p:nvPr/>
          </p:nvSpPr>
          <p:spPr>
            <a:xfrm>
              <a:off x="3022032" y="2533320"/>
              <a:ext cx="596325" cy="500612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8F3653D6-0838-4DF0-B2B7-3514CB9A154A}"/>
                </a:ext>
              </a:extLst>
            </p:cNvPr>
            <p:cNvSpPr txBox="1"/>
            <p:nvPr/>
          </p:nvSpPr>
          <p:spPr>
            <a:xfrm>
              <a:off x="2122031" y="1800000"/>
              <a:ext cx="900000" cy="45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Kensington 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安全鎖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06D06292-2063-46C5-B370-2C3C06D614B0}"/>
                </a:ext>
              </a:extLst>
            </p:cNvPr>
            <p:cNvCxnSpPr>
              <a:cxnSpLocks/>
              <a:stCxn id="101" idx="2"/>
              <a:endCxn id="103" idx="0"/>
            </p:cNvCxnSpPr>
            <p:nvPr/>
          </p:nvCxnSpPr>
          <p:spPr>
            <a:xfrm>
              <a:off x="2572032" y="2255798"/>
              <a:ext cx="83895" cy="310329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: 圓角 102">
              <a:extLst>
                <a:ext uri="{FF2B5EF4-FFF2-40B4-BE49-F238E27FC236}">
                  <a16:creationId xmlns:a16="http://schemas.microsoft.com/office/drawing/2014/main" id="{FCE8EE74-0C41-489B-9EA9-ADDC3236DF86}"/>
                </a:ext>
              </a:extLst>
            </p:cNvPr>
            <p:cNvSpPr/>
            <p:nvPr/>
          </p:nvSpPr>
          <p:spPr>
            <a:xfrm>
              <a:off x="2497907" y="2566127"/>
              <a:ext cx="316039" cy="146171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A75D04AF-8258-4B15-897B-312323C22884}"/>
                </a:ext>
              </a:extLst>
            </p:cNvPr>
            <p:cNvSpPr txBox="1"/>
            <p:nvPr/>
          </p:nvSpPr>
          <p:spPr>
            <a:xfrm>
              <a:off x="1198633" y="2670722"/>
              <a:ext cx="792321" cy="45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設定對應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遙控器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9DA76F51-471C-41A2-98C0-67193C463367}"/>
                </a:ext>
              </a:extLst>
            </p:cNvPr>
            <p:cNvCxnSpPr>
              <a:cxnSpLocks/>
              <a:stCxn id="115" idx="3"/>
              <a:endCxn id="117" idx="1"/>
            </p:cNvCxnSpPr>
            <p:nvPr/>
          </p:nvCxnSpPr>
          <p:spPr>
            <a:xfrm>
              <a:off x="1990954" y="2898621"/>
              <a:ext cx="524166" cy="2934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矩形: 圓角 116">
              <a:extLst>
                <a:ext uri="{FF2B5EF4-FFF2-40B4-BE49-F238E27FC236}">
                  <a16:creationId xmlns:a16="http://schemas.microsoft.com/office/drawing/2014/main" id="{AB2D38A8-C784-44E0-BA80-CFB692D45C1B}"/>
                </a:ext>
              </a:extLst>
            </p:cNvPr>
            <p:cNvSpPr/>
            <p:nvPr/>
          </p:nvSpPr>
          <p:spPr>
            <a:xfrm>
              <a:off x="2515120" y="2828469"/>
              <a:ext cx="316039" cy="146171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E4F102D3-FF96-4765-817A-8F7E3ADCDBA5}"/>
                </a:ext>
              </a:extLst>
            </p:cNvPr>
            <p:cNvSpPr txBox="1"/>
            <p:nvPr/>
          </p:nvSpPr>
          <p:spPr>
            <a:xfrm>
              <a:off x="2244229" y="4173902"/>
              <a:ext cx="900000" cy="45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電源</a:t>
              </a:r>
              <a:endParaRPr lang="en-US" altLang="zh-TW" sz="1400" dirty="0">
                <a:solidFill>
                  <a:srgbClr val="008ED3"/>
                </a:solidFill>
              </a:endParaRP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介面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127" name="直線單箭頭接點 126">
              <a:extLst>
                <a:ext uri="{FF2B5EF4-FFF2-40B4-BE49-F238E27FC236}">
                  <a16:creationId xmlns:a16="http://schemas.microsoft.com/office/drawing/2014/main" id="{D8C64EE2-84AF-4A4B-A0FC-1C15071BB911}"/>
                </a:ext>
              </a:extLst>
            </p:cNvPr>
            <p:cNvCxnSpPr>
              <a:cxnSpLocks/>
              <a:stCxn id="126" idx="0"/>
              <a:endCxn id="128" idx="4"/>
            </p:cNvCxnSpPr>
            <p:nvPr/>
          </p:nvCxnSpPr>
          <p:spPr>
            <a:xfrm flipH="1" flipV="1">
              <a:off x="2655926" y="3587198"/>
              <a:ext cx="38303" cy="586704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橢圓 127">
              <a:extLst>
                <a:ext uri="{FF2B5EF4-FFF2-40B4-BE49-F238E27FC236}">
                  <a16:creationId xmlns:a16="http://schemas.microsoft.com/office/drawing/2014/main" id="{2A57DABF-7374-473D-BABC-02917070CB10}"/>
                </a:ext>
              </a:extLst>
            </p:cNvPr>
            <p:cNvSpPr/>
            <p:nvPr/>
          </p:nvSpPr>
          <p:spPr>
            <a:xfrm>
              <a:off x="2461807" y="3210725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7A223BD6-5096-4431-A803-FAD44639BAAC}"/>
                </a:ext>
              </a:extLst>
            </p:cNvPr>
            <p:cNvSpPr txBox="1"/>
            <p:nvPr/>
          </p:nvSpPr>
          <p:spPr>
            <a:xfrm>
              <a:off x="2779609" y="4173902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RS-232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輸出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138" name="直線單箭頭接點 137">
              <a:extLst>
                <a:ext uri="{FF2B5EF4-FFF2-40B4-BE49-F238E27FC236}">
                  <a16:creationId xmlns:a16="http://schemas.microsoft.com/office/drawing/2014/main" id="{D4564EF7-194D-4C3C-9416-09D9836B21FE}"/>
                </a:ext>
              </a:extLst>
            </p:cNvPr>
            <p:cNvCxnSpPr>
              <a:cxnSpLocks/>
              <a:stCxn id="137" idx="0"/>
              <a:endCxn id="139" idx="4"/>
            </p:cNvCxnSpPr>
            <p:nvPr/>
          </p:nvCxnSpPr>
          <p:spPr>
            <a:xfrm flipH="1" flipV="1">
              <a:off x="3207963" y="3572526"/>
              <a:ext cx="21647" cy="60137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AAF02D38-F7D2-43E8-A0C7-A4360F1275AE}"/>
                </a:ext>
              </a:extLst>
            </p:cNvPr>
            <p:cNvSpPr/>
            <p:nvPr/>
          </p:nvSpPr>
          <p:spPr>
            <a:xfrm>
              <a:off x="3013844" y="3196053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id="{C51DDE4F-B826-405F-9374-750A02D02732}"/>
                </a:ext>
              </a:extLst>
            </p:cNvPr>
            <p:cNvSpPr txBox="1"/>
            <p:nvPr/>
          </p:nvSpPr>
          <p:spPr>
            <a:xfrm>
              <a:off x="3393389" y="4175999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RS-232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輸入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F9196CD8-E210-4F10-AA89-B5003D3EAB53}"/>
                </a:ext>
              </a:extLst>
            </p:cNvPr>
            <p:cNvCxnSpPr>
              <a:cxnSpLocks/>
              <a:stCxn id="140" idx="0"/>
              <a:endCxn id="142" idx="4"/>
            </p:cNvCxnSpPr>
            <p:nvPr/>
          </p:nvCxnSpPr>
          <p:spPr>
            <a:xfrm flipH="1" flipV="1">
              <a:off x="3840076" y="3546304"/>
              <a:ext cx="3314" cy="629695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B07D2214-B933-40BF-B02D-2064D438DB19}"/>
                </a:ext>
              </a:extLst>
            </p:cNvPr>
            <p:cNvSpPr/>
            <p:nvPr/>
          </p:nvSpPr>
          <p:spPr>
            <a:xfrm>
              <a:off x="3645957" y="3169831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BE730295-9A05-41E0-B653-6C903EAE7FDE}"/>
                </a:ext>
              </a:extLst>
            </p:cNvPr>
            <p:cNvSpPr txBox="1"/>
            <p:nvPr/>
          </p:nvSpPr>
          <p:spPr>
            <a:xfrm>
              <a:off x="3866355" y="4169502"/>
              <a:ext cx="900000" cy="45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音源</a:t>
              </a:r>
              <a:endParaRPr lang="en-US" altLang="zh-TW" sz="1400" dirty="0">
                <a:solidFill>
                  <a:srgbClr val="008ED3"/>
                </a:solidFill>
              </a:endParaRP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輸入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238AD686-876C-4EC8-92E5-3CBD52583F95}"/>
                </a:ext>
              </a:extLst>
            </p:cNvPr>
            <p:cNvCxnSpPr>
              <a:cxnSpLocks/>
              <a:stCxn id="34" idx="0"/>
              <a:endCxn id="36" idx="4"/>
            </p:cNvCxnSpPr>
            <p:nvPr/>
          </p:nvCxnSpPr>
          <p:spPr>
            <a:xfrm flipH="1" flipV="1">
              <a:off x="4301443" y="3582496"/>
              <a:ext cx="14912" cy="587006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8951FB20-3C9D-4406-A704-0ED9CAED83D6}"/>
                </a:ext>
              </a:extLst>
            </p:cNvPr>
            <p:cNvSpPr/>
            <p:nvPr/>
          </p:nvSpPr>
          <p:spPr>
            <a:xfrm>
              <a:off x="4107324" y="3206023"/>
              <a:ext cx="388238" cy="376473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9F33EE0-6337-4ED9-9D6B-C05C8DC368A8}"/>
                </a:ext>
              </a:extLst>
            </p:cNvPr>
            <p:cNvSpPr txBox="1"/>
            <p:nvPr/>
          </p:nvSpPr>
          <p:spPr>
            <a:xfrm>
              <a:off x="4330368" y="4175999"/>
              <a:ext cx="9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G/L</a:t>
              </a:r>
            </a:p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輸入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E959CC57-C435-4EBB-9FA9-8B0823C83BFB}"/>
                </a:ext>
              </a:extLst>
            </p:cNvPr>
            <p:cNvCxnSpPr>
              <a:cxnSpLocks/>
              <a:stCxn id="38" idx="0"/>
              <a:endCxn id="40" idx="4"/>
            </p:cNvCxnSpPr>
            <p:nvPr/>
          </p:nvCxnSpPr>
          <p:spPr>
            <a:xfrm flipH="1" flipV="1">
              <a:off x="4769441" y="3862840"/>
              <a:ext cx="10928" cy="313158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06AD6263-A9D5-4414-95EE-CD2605C3533B}"/>
                </a:ext>
              </a:extLst>
            </p:cNvPr>
            <p:cNvSpPr/>
            <p:nvPr/>
          </p:nvSpPr>
          <p:spPr>
            <a:xfrm>
              <a:off x="4481441" y="3304840"/>
              <a:ext cx="576000" cy="558000"/>
            </a:xfrm>
            <a:prstGeom prst="ellipse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6D169FE7-86E0-4CEE-A6EF-A93676D4B5DE}"/>
                </a:ext>
              </a:extLst>
            </p:cNvPr>
            <p:cNvSpPr txBox="1"/>
            <p:nvPr/>
          </p:nvSpPr>
          <p:spPr>
            <a:xfrm>
              <a:off x="4837316" y="4176000"/>
              <a:ext cx="900000" cy="45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008ED3"/>
                  </a:solidFill>
                </a:rPr>
                <a:t>設定輸出解析度</a:t>
              </a:r>
              <a:endParaRPr lang="en-US" altLang="zh-TW" sz="1400" dirty="0">
                <a:solidFill>
                  <a:srgbClr val="008ED3"/>
                </a:solidFill>
              </a:endParaRPr>
            </a:p>
          </p:txBody>
        </p: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D41896A8-1E90-41E8-91E2-F4637F21F653}"/>
                </a:ext>
              </a:extLst>
            </p:cNvPr>
            <p:cNvCxnSpPr>
              <a:cxnSpLocks/>
              <a:stCxn id="43" idx="0"/>
              <a:endCxn id="45" idx="2"/>
            </p:cNvCxnSpPr>
            <p:nvPr/>
          </p:nvCxnSpPr>
          <p:spPr>
            <a:xfrm flipV="1">
              <a:off x="5287317" y="3588549"/>
              <a:ext cx="3142" cy="587451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E8712E31-C7EE-48E6-86E8-D256CB352055}"/>
                </a:ext>
              </a:extLst>
            </p:cNvPr>
            <p:cNvSpPr/>
            <p:nvPr/>
          </p:nvSpPr>
          <p:spPr>
            <a:xfrm>
              <a:off x="5125320" y="3276829"/>
              <a:ext cx="330278" cy="311720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8A1CF6B4-C3AA-4349-9ADA-9F8BB2A4E01D}"/>
                </a:ext>
              </a:extLst>
            </p:cNvPr>
            <p:cNvSpPr txBox="1"/>
            <p:nvPr/>
          </p:nvSpPr>
          <p:spPr>
            <a:xfrm>
              <a:off x="5550804" y="4176000"/>
              <a:ext cx="1085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8ED3"/>
                  </a:solidFill>
                </a:rPr>
                <a:t>RS-422</a:t>
              </a:r>
            </a:p>
          </p:txBody>
        </p: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E06298E4-6151-4827-A535-3AA7BEB36D31}"/>
                </a:ext>
              </a:extLst>
            </p:cNvPr>
            <p:cNvCxnSpPr>
              <a:cxnSpLocks/>
              <a:stCxn id="57" idx="0"/>
              <a:endCxn id="59" idx="2"/>
            </p:cNvCxnSpPr>
            <p:nvPr/>
          </p:nvCxnSpPr>
          <p:spPr>
            <a:xfrm flipV="1">
              <a:off x="6093460" y="3616646"/>
              <a:ext cx="0" cy="559354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: 圓角 58">
              <a:extLst>
                <a:ext uri="{FF2B5EF4-FFF2-40B4-BE49-F238E27FC236}">
                  <a16:creationId xmlns:a16="http://schemas.microsoft.com/office/drawing/2014/main" id="{9E201E2A-9A43-4C7E-A385-6A7C55255D0F}"/>
                </a:ext>
              </a:extLst>
            </p:cNvPr>
            <p:cNvSpPr/>
            <p:nvPr/>
          </p:nvSpPr>
          <p:spPr>
            <a:xfrm>
              <a:off x="5545424" y="3328646"/>
              <a:ext cx="1096072" cy="288000"/>
            </a:xfrm>
            <a:prstGeom prst="roundRect">
              <a:avLst/>
            </a:prstGeom>
            <a:noFill/>
            <a:ln w="28575">
              <a:solidFill>
                <a:srgbClr val="008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058C53A-05F2-4C9E-B61D-03E9818C7CDA}"/>
              </a:ext>
            </a:extLst>
          </p:cNvPr>
          <p:cNvSpPr txBox="1"/>
          <p:nvPr/>
        </p:nvSpPr>
        <p:spPr>
          <a:xfrm>
            <a:off x="387275" y="303033"/>
            <a:ext cx="4349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輸出介面</a:t>
            </a:r>
            <a:endParaRPr 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4400" b="1" dirty="0">
                <a:solidFill>
                  <a:srgbClr val="002060"/>
                </a:solidFill>
              </a:rPr>
              <a:t>VC-</a:t>
            </a:r>
            <a:r>
              <a:rPr lang="en-US" altLang="zh-TW" sz="4400" b="1" dirty="0">
                <a:solidFill>
                  <a:srgbClr val="002060"/>
                </a:solidFill>
              </a:rPr>
              <a:t>A71P-HN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背面</a:t>
            </a:r>
            <a:endParaRPr 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62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21">
            <a:extLst>
              <a:ext uri="{FF2B5EF4-FFF2-40B4-BE49-F238E27FC236}">
                <a16:creationId xmlns:a16="http://schemas.microsoft.com/office/drawing/2014/main" id="{867E7883-A5E1-470B-A4EC-97171F353F99}"/>
              </a:ext>
            </a:extLst>
          </p:cNvPr>
          <p:cNvSpPr/>
          <p:nvPr/>
        </p:nvSpPr>
        <p:spPr>
          <a:xfrm>
            <a:off x="4074160" y="1246870"/>
            <a:ext cx="5053381" cy="3096344"/>
          </a:xfrm>
          <a:prstGeom prst="roundRect">
            <a:avLst>
              <a:gd name="adj" fmla="val 183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TW" altLang="en-US" sz="16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l"/>
            <a:endParaRPr lang="zh-TW" altLang="en-US" sz="1600" b="0" i="0" u="none" strike="noStrike" baseline="0" dirty="0">
              <a:solidFill>
                <a:srgbClr val="000000"/>
              </a:solidFill>
              <a:latin typeface="微軟正黑體"/>
            </a:endParaRP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 60 fps 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超高解析畫質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30x 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光學變焦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1/1.8" CMOS 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感測器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12G-SDI / 3G-SDI / HDMI / IP / USB 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影像輸出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 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Genlock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同步鎖定</a:t>
            </a:r>
            <a:endParaRPr lang="en-US" altLang="zh-TW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Rec.709 / BT.2020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色域標準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 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NDI / NDI|HX3 / RTSP / RTMP / RTMPS / MPEG- TS / SRT 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協議 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</a:t>
            </a:r>
            <a:r>
              <a:rPr lang="en-US" altLang="zh-TW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協議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可進行即時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VR/AR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製作</a:t>
            </a:r>
          </a:p>
          <a:p>
            <a:pPr marL="285743" indent="-285743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支援 </a:t>
            </a:r>
            <a:r>
              <a:rPr lang="en-US" altLang="zh-TW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802.1x </a:t>
            </a:r>
            <a:r>
              <a:rPr lang="zh-TW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網路認證標準</a:t>
            </a:r>
          </a:p>
          <a:p>
            <a:r>
              <a:rPr lang="zh-TW" altLang="en-US" sz="1600" b="0" i="0" u="none" strike="noStrike" baseline="0" dirty="0">
                <a:solidFill>
                  <a:srgbClr val="000000"/>
                </a:solidFill>
                <a:latin typeface="微軟正黑體"/>
              </a:rPr>
              <a:t> </a:t>
            </a:r>
            <a:endParaRPr lang="en-US" altLang="zh-TW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手繪多邊形 11">
            <a:extLst>
              <a:ext uri="{FF2B5EF4-FFF2-40B4-BE49-F238E27FC236}">
                <a16:creationId xmlns:a16="http://schemas.microsoft.com/office/drawing/2014/main" id="{472E1E27-53DC-41A2-992C-1249709A27A7}"/>
              </a:ext>
            </a:extLst>
          </p:cNvPr>
          <p:cNvSpPr/>
          <p:nvPr/>
        </p:nvSpPr>
        <p:spPr>
          <a:xfrm>
            <a:off x="2" y="0"/>
            <a:ext cx="4158987" cy="5143500"/>
          </a:xfrm>
          <a:custGeom>
            <a:avLst/>
            <a:gdLst>
              <a:gd name="connsiteX0" fmla="*/ 0 w 4158987"/>
              <a:gd name="connsiteY0" fmla="*/ 0 h 5143500"/>
              <a:gd name="connsiteX1" fmla="*/ 3762790 w 4158987"/>
              <a:gd name="connsiteY1" fmla="*/ 0 h 5143500"/>
              <a:gd name="connsiteX2" fmla="*/ 3789466 w 4158987"/>
              <a:gd name="connsiteY2" fmla="*/ 69700 h 5143500"/>
              <a:gd name="connsiteX3" fmla="*/ 4158987 w 4158987"/>
              <a:gd name="connsiteY3" fmla="*/ 2386160 h 5143500"/>
              <a:gd name="connsiteX4" fmla="*/ 3636111 w 4158987"/>
              <a:gd name="connsiteY4" fmla="*/ 5103309 h 5143500"/>
              <a:gd name="connsiteX5" fmla="*/ 3617177 w 4158987"/>
              <a:gd name="connsiteY5" fmla="*/ 5143500 h 5143500"/>
              <a:gd name="connsiteX6" fmla="*/ 0 w 4158987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8987" h="5143500">
                <a:moveTo>
                  <a:pt x="0" y="0"/>
                </a:moveTo>
                <a:lnTo>
                  <a:pt x="3762790" y="0"/>
                </a:lnTo>
                <a:lnTo>
                  <a:pt x="3789466" y="69700"/>
                </a:lnTo>
                <a:cubicBezTo>
                  <a:pt x="4025126" y="758299"/>
                  <a:pt x="4158987" y="1547416"/>
                  <a:pt x="4158987" y="2386160"/>
                </a:cubicBezTo>
                <a:cubicBezTo>
                  <a:pt x="4158987" y="3392653"/>
                  <a:pt x="3966228" y="4327683"/>
                  <a:pt x="3636111" y="5103309"/>
                </a:cubicBezTo>
                <a:lnTo>
                  <a:pt x="361717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rgbClr val="02B1D4"/>
              </a:gs>
              <a:gs pos="62000">
                <a:srgbClr val="0083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180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6AEC3E-48DD-4306-8966-FEF74F6E87DB}"/>
              </a:ext>
            </a:extLst>
          </p:cNvPr>
          <p:cNvGrpSpPr/>
          <p:nvPr/>
        </p:nvGrpSpPr>
        <p:grpSpPr>
          <a:xfrm>
            <a:off x="-549414" y="1080720"/>
            <a:ext cx="4969721" cy="3428644"/>
            <a:chOff x="3884497" y="1744974"/>
            <a:chExt cx="4969721" cy="3428644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26305AE4-E1A0-4520-B800-525BBA564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37"/>
            <a:stretch/>
          </p:blipFill>
          <p:spPr>
            <a:xfrm>
              <a:off x="3884497" y="1744974"/>
              <a:ext cx="2648180" cy="2880000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BAD774C6-5993-48B9-8D31-301B126F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218" y="2293618"/>
              <a:ext cx="3840000" cy="2880000"/>
            </a:xfrm>
            <a:prstGeom prst="rect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20A81F12-6F3F-4112-BD7A-2303E9D25FAE}"/>
              </a:ext>
            </a:extLst>
          </p:cNvPr>
          <p:cNvSpPr txBox="1"/>
          <p:nvPr/>
        </p:nvSpPr>
        <p:spPr>
          <a:xfrm>
            <a:off x="409212" y="303033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b="1" dirty="0">
                <a:solidFill>
                  <a:schemeClr val="bg1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主要特色</a:t>
            </a:r>
            <a:endParaRPr lang="en-US" altLang="zh-TW" sz="3300" b="1" dirty="0">
              <a:solidFill>
                <a:schemeClr val="bg1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4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1B19DFC-249E-4B12-B5AF-363C6CFEA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4" y="839155"/>
            <a:ext cx="3059392" cy="229454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F9900FE-3FE9-43F6-B8C4-539CCD057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" y="890374"/>
            <a:ext cx="2880000" cy="216000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73680033-EFEE-4A5D-A8CC-B0F43ED16C68}"/>
              </a:ext>
            </a:extLst>
          </p:cNvPr>
          <p:cNvGrpSpPr/>
          <p:nvPr/>
        </p:nvGrpSpPr>
        <p:grpSpPr>
          <a:xfrm>
            <a:off x="5064880" y="3338735"/>
            <a:ext cx="3484561" cy="1432197"/>
            <a:chOff x="3439892" y="3309206"/>
            <a:chExt cx="3484561" cy="1432197"/>
          </a:xfrm>
        </p:grpSpPr>
        <p:sp>
          <p:nvSpPr>
            <p:cNvPr id="25" name="矩形 24"/>
            <p:cNvSpPr/>
            <p:nvPr/>
          </p:nvSpPr>
          <p:spPr>
            <a:xfrm>
              <a:off x="3472780" y="3309206"/>
              <a:ext cx="305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prstClr val="black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NDI®|HX3 </a:t>
              </a:r>
              <a:r>
                <a:rPr lang="zh-TW" altLang="en-US" sz="2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協議技術</a:t>
              </a:r>
              <a:endPara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04453" y="3910406"/>
              <a:ext cx="342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VC-A71P-HN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支援最新版本的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NDI®|HX3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協議。 以極低的延遲提供高質量的影音錄製，並可以直接連接到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NDI®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網絡。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VC-A71P-HN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同時支援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NDI®|HX3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和全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NDI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輸出。</a:t>
              </a:r>
              <a:endParaRPr lang="en-U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3439892" y="3318152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/>
          <p:cNvGrpSpPr/>
          <p:nvPr/>
        </p:nvGrpSpPr>
        <p:grpSpPr>
          <a:xfrm>
            <a:off x="564505" y="3323736"/>
            <a:ext cx="3452888" cy="1432147"/>
            <a:chOff x="605760" y="2767080"/>
            <a:chExt cx="3452888" cy="1432147"/>
          </a:xfrm>
        </p:grpSpPr>
        <p:sp>
          <p:nvSpPr>
            <p:cNvPr id="17" name="矩形 16"/>
            <p:cNvSpPr/>
            <p:nvPr/>
          </p:nvSpPr>
          <p:spPr>
            <a:xfrm>
              <a:off x="638648" y="2767080"/>
              <a:ext cx="27522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200" b="1" dirty="0">
                  <a:solidFill>
                    <a:prstClr val="black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NDI® </a:t>
              </a:r>
              <a:r>
                <a:rPr lang="zh-TW" altLang="en-US" sz="2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高頻寬功能</a:t>
              </a:r>
              <a:endPara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8648" y="3368230"/>
              <a:ext cx="342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VC-A71P-HN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具有完整的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NDI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協議功能，可通過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IP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網絡以超低延遲提供高質量影片格式。</a:t>
              </a:r>
              <a:endParaRPr lang="en-U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I-Frame NDI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編解碼器的視覺無損效能非常適用於高品質影像和電視製作、現場活動和演播室。</a:t>
              </a:r>
              <a:endParaRPr lang="zh-TW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05760" y="2776026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E7AEA92-C42C-4752-AEE3-BCC9DC93ED3B}"/>
              </a:ext>
            </a:extLst>
          </p:cNvPr>
          <p:cNvSpPr/>
          <p:nvPr/>
        </p:nvSpPr>
        <p:spPr>
          <a:xfrm>
            <a:off x="1" y="0"/>
            <a:ext cx="9143999" cy="751798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4DF5EAF-1E25-495B-848F-AB50B671F5D1}"/>
              </a:ext>
            </a:extLst>
          </p:cNvPr>
          <p:cNvSpPr txBox="1"/>
          <p:nvPr/>
        </p:nvSpPr>
        <p:spPr>
          <a:xfrm>
            <a:off x="251521" y="87357"/>
            <a:ext cx="54721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產品特色</a:t>
            </a:r>
            <a:endParaRPr kumimoji="0" lang="en-US" altLang="zh-TW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9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96FF3AF-10D8-464B-B31E-A14F2EB50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4" y="890374"/>
            <a:ext cx="2880000" cy="216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D94FA04-03E3-4E20-AECB-13FE4661CC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 b="17443"/>
          <a:stretch/>
        </p:blipFill>
        <p:spPr>
          <a:xfrm>
            <a:off x="482016" y="1196770"/>
            <a:ext cx="3470754" cy="1705938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73680033-EFEE-4A5D-A8CC-B0F43ED16C68}"/>
              </a:ext>
            </a:extLst>
          </p:cNvPr>
          <p:cNvGrpSpPr/>
          <p:nvPr/>
        </p:nvGrpSpPr>
        <p:grpSpPr>
          <a:xfrm>
            <a:off x="5064880" y="3338735"/>
            <a:ext cx="3484561" cy="1616863"/>
            <a:chOff x="3439892" y="3309206"/>
            <a:chExt cx="3484561" cy="1616863"/>
          </a:xfrm>
        </p:grpSpPr>
        <p:sp>
          <p:nvSpPr>
            <p:cNvPr id="25" name="矩形 24"/>
            <p:cNvSpPr/>
            <p:nvPr/>
          </p:nvSpPr>
          <p:spPr>
            <a:xfrm>
              <a:off x="3472779" y="3309206"/>
              <a:ext cx="34199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200" b="1" dirty="0">
                  <a:solidFill>
                    <a:prstClr val="black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Calibri" panose="020F0502020204030204" pitchFamily="34" charset="0"/>
                </a:rPr>
                <a:t>BT.2020/Rec.709</a:t>
              </a:r>
              <a:r>
                <a:rPr lang="zh-TW" altLang="en-US" sz="2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色域支援</a:t>
              </a:r>
              <a:r>
                <a:rPr lang="en-US" altLang="zh-TW" sz="2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504453" y="3910406"/>
              <a:ext cx="342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Lumens® VC-A71P-HN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支援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BT.2020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色域，可表達廣泛而精確的色彩再現。 借助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BT.2020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，</a:t>
              </a:r>
              <a:r>
                <a:rPr lang="en-US" altLang="zh-TW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VC-A71P-HN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可以與其他攝影機相互搭配，並提供針對新一代 </a:t>
              </a:r>
              <a:r>
                <a:rPr lang="en-US" altLang="zh-TW" sz="12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UltraHD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監視器優化的影像輸出。</a:t>
              </a:r>
              <a:endParaRPr lang="en-U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3439892" y="3318152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/>
          <p:cNvGrpSpPr/>
          <p:nvPr/>
        </p:nvGrpSpPr>
        <p:grpSpPr>
          <a:xfrm>
            <a:off x="564505" y="3323736"/>
            <a:ext cx="3452888" cy="1616813"/>
            <a:chOff x="605760" y="2767080"/>
            <a:chExt cx="3452888" cy="1616813"/>
          </a:xfrm>
        </p:grpSpPr>
        <p:sp>
          <p:nvSpPr>
            <p:cNvPr id="17" name="矩形 16"/>
            <p:cNvSpPr/>
            <p:nvPr/>
          </p:nvSpPr>
          <p:spPr>
            <a:xfrm>
              <a:off x="638648" y="2767080"/>
              <a:ext cx="305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2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廣播連接</a:t>
              </a:r>
              <a:endPara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8648" y="3368230"/>
              <a:ext cx="342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VC-A71P-HN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搭載雙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SDI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端口（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12G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和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3G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）和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Genlock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功能以同步廣播設備。 攝影機可通過乙太網路提供電源（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PoE++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）； 網絡端口還可用於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SRT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和 </a:t>
              </a:r>
              <a:r>
                <a:rPr lang="en-US" altLang="zh-TW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MPEG-TS </a:t>
              </a:r>
              <a:r>
                <a:rPr lang="zh-TW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輸出，並符合標準的網絡協議。</a:t>
              </a:r>
              <a:endParaRPr lang="zh-TW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05760" y="2776026"/>
              <a:ext cx="0" cy="519096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E7AEA92-C42C-4752-AEE3-BCC9DC93ED3B}"/>
              </a:ext>
            </a:extLst>
          </p:cNvPr>
          <p:cNvSpPr/>
          <p:nvPr/>
        </p:nvSpPr>
        <p:spPr>
          <a:xfrm>
            <a:off x="1" y="0"/>
            <a:ext cx="9143999" cy="751798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2D5D802-53CA-45DF-A6B7-59C254516F52}"/>
              </a:ext>
            </a:extLst>
          </p:cNvPr>
          <p:cNvSpPr txBox="1"/>
          <p:nvPr/>
        </p:nvSpPr>
        <p:spPr>
          <a:xfrm>
            <a:off x="251521" y="87357"/>
            <a:ext cx="54721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產品特色</a:t>
            </a:r>
            <a:endParaRPr kumimoji="0" lang="en-US" altLang="zh-TW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BE59350-AE94-40D1-AB7D-C552BFBCA79A}"/>
              </a:ext>
            </a:extLst>
          </p:cNvPr>
          <p:cNvSpPr/>
          <p:nvPr/>
        </p:nvSpPr>
        <p:spPr>
          <a:xfrm>
            <a:off x="7229884" y="58503"/>
            <a:ext cx="1914116" cy="52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88168F1-E6A1-42E7-B6FB-C0AA81BD3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82443"/>
              </p:ext>
            </p:extLst>
          </p:nvPr>
        </p:nvGraphicFramePr>
        <p:xfrm>
          <a:off x="496389" y="871498"/>
          <a:ext cx="8255727" cy="4175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568">
                  <a:extLst>
                    <a:ext uri="{9D8B030D-6E8A-4147-A177-3AD203B41FA5}">
                      <a16:colId xmlns:a16="http://schemas.microsoft.com/office/drawing/2014/main" val="3646402362"/>
                    </a:ext>
                  </a:extLst>
                </a:gridCol>
                <a:gridCol w="1019583">
                  <a:extLst>
                    <a:ext uri="{9D8B030D-6E8A-4147-A177-3AD203B41FA5}">
                      <a16:colId xmlns:a16="http://schemas.microsoft.com/office/drawing/2014/main" val="515643815"/>
                    </a:ext>
                  </a:extLst>
                </a:gridCol>
                <a:gridCol w="2205192">
                  <a:extLst>
                    <a:ext uri="{9D8B030D-6E8A-4147-A177-3AD203B41FA5}">
                      <a16:colId xmlns:a16="http://schemas.microsoft.com/office/drawing/2014/main" val="3599193815"/>
                    </a:ext>
                  </a:extLst>
                </a:gridCol>
                <a:gridCol w="2205192">
                  <a:extLst>
                    <a:ext uri="{9D8B030D-6E8A-4147-A177-3AD203B41FA5}">
                      <a16:colId xmlns:a16="http://schemas.microsoft.com/office/drawing/2014/main" val="1173969814"/>
                    </a:ext>
                  </a:extLst>
                </a:gridCol>
                <a:gridCol w="2205192">
                  <a:extLst>
                    <a:ext uri="{9D8B030D-6E8A-4147-A177-3AD203B41FA5}">
                      <a16:colId xmlns:a16="http://schemas.microsoft.com/office/drawing/2014/main" val="2697984679"/>
                    </a:ext>
                  </a:extLst>
                </a:gridCol>
              </a:tblGrid>
              <a:tr h="3057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項目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型號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Lumens  </a:t>
                      </a:r>
                      <a:r>
                        <a:rPr lang="en-US" altLang="zh-TW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VC-A71P-HN</a:t>
                      </a: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Panasonic  </a:t>
                      </a:r>
                      <a:r>
                        <a:rPr lang="en-US" altLang="zh-TW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AW-UE80</a:t>
                      </a: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Panasonic  AW-UE100</a:t>
                      </a: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579208277"/>
                  </a:ext>
                </a:extLst>
              </a:tr>
              <a:tr h="1800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攝影機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價格</a:t>
                      </a:r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(USD)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$ 4,995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$ 5,500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$ 7,295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6973078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輸出規格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4K60p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4K60p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4K60p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396036305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影像感測器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1/1.8" 9.17 MP CMOS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1/2.5" MOS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1/2.5" MOS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77633299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影像輸出介面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HDMI2.0, Ethernet, </a:t>
                      </a:r>
                      <a:r>
                        <a:rPr lang="en-US" altLang="zh-TW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12G-SDI, 3G-SDI,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USB3.0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3G-SDI, HDMI, Ethernet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HDMI,Ethernet,12G-SDI,3G-SDI,Optical fiber</a:t>
                      </a: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387721728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光學變焦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30x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24x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24x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4685476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水平視角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63°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74.1°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74.1°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83061951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焦距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6.5mm ~ 202mm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4.12 ~ 98.9 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4.12 ~ 98.9 mm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1339557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最小對焦距離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1.5m (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廣角端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望遠端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100 mm(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廣角端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b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1200 mm(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望遠端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100 mm(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廣角端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b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1200 mm(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望遠端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08657809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聚焦功能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自動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手動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智慧聚焦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自動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手動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自動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手動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94969615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Genlock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是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是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是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00594691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AR/VR</a:t>
                      </a:r>
                      <a:r>
                        <a:rPr lang="zh-TW" alt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系統支援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FreeD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FreeD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FreeD</a:t>
                      </a:r>
                      <a:endParaRPr lang="en-US" altLang="zh-TW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922589503"/>
                  </a:ext>
                </a:extLst>
              </a:tr>
              <a:tr h="180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輸出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HDMI/SDI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HDMI : 4Kp60</a:t>
                      </a:r>
                      <a:b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12G-SDI : 4Kp60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HDMI : 4Kp60</a:t>
                      </a:r>
                      <a:b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3G-SDI : 1080p60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HDMI : 4Kp60</a:t>
                      </a:r>
                      <a:b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12G-SDI : 4Kp60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82776482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多訊號串流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HEVC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4Kp60</a:t>
                      </a:r>
                      <a:b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1080p60</a:t>
                      </a:r>
                      <a:b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360p30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HEVC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1080p60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HEVC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2160p30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2160p60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JPEG (MJPEG)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2160p30</a:t>
                      </a: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23673239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USB</a:t>
                      </a:r>
                      <a:r>
                        <a:rPr lang="zh-TW" alt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輸出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H.264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2160p30</a:t>
                      </a:r>
                      <a:b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MJPEG </a:t>
                      </a: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 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1080p30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無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9135446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網路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影像串流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Full NDI / </a:t>
                      </a:r>
                      <a:r>
                        <a:rPr lang="en-US" altLang="zh-TW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NDI|HX3 / NDI|HX2</a:t>
                      </a:r>
                      <a:r>
                        <a:rPr lang="en-US" altLang="zh-TW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/</a:t>
                      </a: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RTSP / RTMP / RTMPS / MPEG-TS / SRT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RTSP / RTMP / MPEG-TS / SRT / </a:t>
                      </a:r>
                    </a:p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NDI|HX / Full NDI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RTSP / RTMP / SRT / </a:t>
                      </a:r>
                    </a:p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NDI|HX / Full NDI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3784474642"/>
                  </a:ext>
                </a:extLst>
              </a:tr>
              <a:tr h="180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攝影機</a:t>
                      </a:r>
                      <a:endParaRPr lang="en-US" altLang="zh-TW" sz="1100" b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控制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控制協議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VISCA / VISCAIP / ONVIF / PELCO D / NDI / UVC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Panasonic / NDI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Panasonic / NDI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51052233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UVC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有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無</a:t>
                      </a:r>
                      <a:endParaRPr kumimoji="0" lang="en-US" altLang="zh-TW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279054519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UAC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有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無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無</a:t>
                      </a:r>
                      <a:endParaRPr kumimoji="0" lang="en-US" altLang="zh-TW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18270164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40F3D2F0-9650-4048-A859-778E9808E818}"/>
              </a:ext>
            </a:extLst>
          </p:cNvPr>
          <p:cNvSpPr txBox="1"/>
          <p:nvPr/>
        </p:nvSpPr>
        <p:spPr>
          <a:xfrm>
            <a:off x="212102" y="146696"/>
            <a:ext cx="257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競爭產品</a:t>
            </a:r>
            <a:endParaRPr 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609E3A0-42CA-4788-A5D7-EE80C02EB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t="15009" r="29018" b="13260"/>
          <a:stretch/>
        </p:blipFill>
        <p:spPr>
          <a:xfrm>
            <a:off x="3082834" y="199411"/>
            <a:ext cx="496389" cy="6088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42C6DAC-5B9A-4F50-9BA5-6985B6566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84" y="242455"/>
            <a:ext cx="720000" cy="5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B919F67-A671-4E7E-A3BB-D7A52F7A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26" y="246926"/>
            <a:ext cx="720000" cy="5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12;p4">
            <a:extLst>
              <a:ext uri="{FF2B5EF4-FFF2-40B4-BE49-F238E27FC236}">
                <a16:creationId xmlns:a16="http://schemas.microsoft.com/office/drawing/2014/main" id="{BC92E091-9458-472D-BF1A-41A4BD053C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53264"/>
          <a:stretch/>
        </p:blipFill>
        <p:spPr>
          <a:xfrm>
            <a:off x="3626974" y="58503"/>
            <a:ext cx="551434" cy="52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11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微軟正黑體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微軟正黑體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42520</TotalTime>
  <Words>1692</Words>
  <Application>Microsoft Office PowerPoint</Application>
  <PresentationFormat>如螢幕大小 (16:9)</PresentationFormat>
  <Paragraphs>258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Myriad Pro</vt:lpstr>
      <vt:lpstr>微軟正黑體</vt:lpstr>
      <vt:lpstr>微軟正黑體</vt:lpstr>
      <vt:lpstr>Arial</vt:lpstr>
      <vt:lpstr>Calibri</vt:lpstr>
      <vt:lpstr>Calibri Light</vt:lpstr>
      <vt:lpstr>Noto Sans</vt:lpstr>
      <vt:lpstr>Segoe UI</vt:lpstr>
      <vt:lpstr>Wingdings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VC-A71P-HN Product Introduction -繁體中文(Traditional Chinese) </dc:title>
  <dc:creator>Shani Wu</dc:creator>
  <cp:lastModifiedBy>Shani.Wu(吳政萱)</cp:lastModifiedBy>
  <cp:revision>456</cp:revision>
  <dcterms:created xsi:type="dcterms:W3CDTF">2022-05-20T00:07:10Z</dcterms:created>
  <dcterms:modified xsi:type="dcterms:W3CDTF">2023-03-01T05:37:40Z</dcterms:modified>
</cp:coreProperties>
</file>